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69" r:id="rId3"/>
    <p:sldId id="263" r:id="rId4"/>
    <p:sldId id="260" r:id="rId5"/>
    <p:sldId id="270" r:id="rId6"/>
    <p:sldId id="264" r:id="rId7"/>
    <p:sldId id="271" r:id="rId8"/>
    <p:sldId id="261" r:id="rId9"/>
    <p:sldId id="277" r:id="rId10"/>
    <p:sldId id="278" r:id="rId11"/>
    <p:sldId id="279" r:id="rId12"/>
    <p:sldId id="266" r:id="rId13"/>
    <p:sldId id="272" r:id="rId14"/>
    <p:sldId id="273" r:id="rId15"/>
    <p:sldId id="274" r:id="rId16"/>
    <p:sldId id="275" r:id="rId17"/>
    <p:sldId id="276" r:id="rId18"/>
    <p:sldId id="267" r:id="rId19"/>
    <p:sldId id="262" r:id="rId20"/>
  </p:sldIdLst>
  <p:sldSz cx="12192000" cy="6858000"/>
  <p:notesSz cx="6858000" cy="9144000"/>
  <p:defaultTextStyle>
    <a:defPPr>
      <a:defRPr lang="it-IT"/>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it-IT" dirty="0"/>
              <a:t>Principali prodotti importati dall´Italia</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tx>
            <c:strRef>
              <c:f>Sheet1!$B$1</c:f>
              <c:strCache>
                <c:ptCount val="1"/>
                <c:pt idx="0">
                  <c:v>Principali prodotti importati dall´Italia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210-40EC-AF9A-6C81C38A775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210-40EC-AF9A-6C81C38A775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210-40EC-AF9A-6C81C38A775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210-40EC-AF9A-6C81C38A775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210-40EC-AF9A-6C81C38A7754}"/>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210-40EC-AF9A-6C81C38A775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apparecchiature, macchinari e mezzi di trasporto</c:v>
                </c:pt>
                <c:pt idx="1">
                  <c:v>lavorati e semilavorati</c:v>
                </c:pt>
                <c:pt idx="2">
                  <c:v>manufatti vari finiti</c:v>
                </c:pt>
                <c:pt idx="3">
                  <c:v>generi alimentari</c:v>
                </c:pt>
                <c:pt idx="4">
                  <c:v>prodotti chimici</c:v>
                </c:pt>
                <c:pt idx="5">
                  <c:v>bevande e tabacco</c:v>
                </c:pt>
              </c:strCache>
            </c:strRef>
          </c:cat>
          <c:val>
            <c:numRef>
              <c:f>Sheet1!$B$2:$B$7</c:f>
              <c:numCache>
                <c:formatCode>0%</c:formatCode>
                <c:ptCount val="6"/>
                <c:pt idx="0">
                  <c:v>0.46</c:v>
                </c:pt>
                <c:pt idx="1">
                  <c:v>0.14000000000000001</c:v>
                </c:pt>
                <c:pt idx="2">
                  <c:v>0.13</c:v>
                </c:pt>
                <c:pt idx="3">
                  <c:v>0.12</c:v>
                </c:pt>
                <c:pt idx="4">
                  <c:v>0.11</c:v>
                </c:pt>
                <c:pt idx="5">
                  <c:v>0.04</c:v>
                </c:pt>
              </c:numCache>
            </c:numRef>
          </c:val>
          <c:extLst>
            <c:ext xmlns:c16="http://schemas.microsoft.com/office/drawing/2014/chart" uri="{C3380CC4-5D6E-409C-BE32-E72D297353CC}">
              <c16:uniqueId val="{00000000-C0D2-47E1-AB1F-B3B73C2683D4}"/>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it-IT" dirty="0"/>
              <a:t>Principali prodotti esportati in</a:t>
            </a:r>
            <a:r>
              <a:rPr lang="it-IT" baseline="0" dirty="0"/>
              <a:t> </a:t>
            </a:r>
            <a:r>
              <a:rPr lang="it-IT" dirty="0"/>
              <a:t>Italia</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tx>
            <c:strRef>
              <c:f>Sheet1!$B$1</c:f>
              <c:strCache>
                <c:ptCount val="1"/>
                <c:pt idx="0">
                  <c:v>Principali prodotti esportati in Italia</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1A08-4EC3-B351-CB6358CE563A}"/>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1A08-4EC3-B351-CB6358CE563A}"/>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1A08-4EC3-B351-CB6358CE563A}"/>
              </c:ext>
            </c:extLst>
          </c:dPt>
          <c:dPt>
            <c:idx val="3"/>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7-1A08-4EC3-B351-CB6358CE563A}"/>
              </c:ext>
            </c:extLst>
          </c:dPt>
          <c:dPt>
            <c:idx val="4"/>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9-1A08-4EC3-B351-CB6358CE563A}"/>
              </c:ext>
            </c:extLst>
          </c:dPt>
          <c:dPt>
            <c:idx val="5"/>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B-1A08-4EC3-B351-CB6358CE563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prodotti lavorati </c:v>
                </c:pt>
                <c:pt idx="1">
                  <c:v>apparecchiature, macchinari elettrici,  mezzi di trasporto</c:v>
                </c:pt>
                <c:pt idx="2">
                  <c:v>prodotti chimici</c:v>
                </c:pt>
                <c:pt idx="3">
                  <c:v>generi alimentari</c:v>
                </c:pt>
                <c:pt idx="4">
                  <c:v>materie prime non commestibili</c:v>
                </c:pt>
                <c:pt idx="5">
                  <c:v>manufatti vari finiti</c:v>
                </c:pt>
              </c:strCache>
            </c:strRef>
          </c:cat>
          <c:val>
            <c:numRef>
              <c:f>Sheet1!$B$2:$B$7</c:f>
              <c:numCache>
                <c:formatCode>0%</c:formatCode>
                <c:ptCount val="6"/>
                <c:pt idx="0">
                  <c:v>0.33</c:v>
                </c:pt>
                <c:pt idx="1">
                  <c:v>0.33</c:v>
                </c:pt>
                <c:pt idx="2">
                  <c:v>0.11</c:v>
                </c:pt>
                <c:pt idx="3">
                  <c:v>0.11</c:v>
                </c:pt>
                <c:pt idx="4">
                  <c:v>7.0000000000000007E-2</c:v>
                </c:pt>
                <c:pt idx="5">
                  <c:v>0.05</c:v>
                </c:pt>
              </c:numCache>
            </c:numRef>
          </c:val>
          <c:extLst>
            <c:ext xmlns:c16="http://schemas.microsoft.com/office/drawing/2014/chart" uri="{C3380CC4-5D6E-409C-BE32-E72D297353CC}">
              <c16:uniqueId val="{0000000C-1A08-4EC3-B351-CB6358CE563A}"/>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sv-SE"/>
              <a:t>Vendita al dettaglio</a:t>
            </a:r>
            <a:endParaRPr lang="en-US" dirty="0"/>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Sheet1!$B$1</c:f>
              <c:strCache>
                <c:ptCount val="1"/>
                <c:pt idx="0">
                  <c:v>vino rosso</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c:f>
              <c:numCache>
                <c:formatCode>General</c:formatCode>
                <c:ptCount val="1"/>
              </c:numCache>
            </c:numRef>
          </c:cat>
          <c:val>
            <c:numRef>
              <c:f>Sheet1!$B$2</c:f>
              <c:numCache>
                <c:formatCode>0%</c:formatCode>
                <c:ptCount val="1"/>
                <c:pt idx="0">
                  <c:v>0.48</c:v>
                </c:pt>
              </c:numCache>
            </c:numRef>
          </c:val>
          <c:extLst>
            <c:ext xmlns:c16="http://schemas.microsoft.com/office/drawing/2014/chart" uri="{C3380CC4-5D6E-409C-BE32-E72D297353CC}">
              <c16:uniqueId val="{00000000-C118-4F41-88B3-454DBB2ABA93}"/>
            </c:ext>
          </c:extLst>
        </c:ser>
        <c:ser>
          <c:idx val="1"/>
          <c:order val="1"/>
          <c:tx>
            <c:strRef>
              <c:f>Sheet1!$C$1</c:f>
              <c:strCache>
                <c:ptCount val="1"/>
                <c:pt idx="0">
                  <c:v>vino bianco</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c:f>
              <c:numCache>
                <c:formatCode>General</c:formatCode>
                <c:ptCount val="1"/>
              </c:numCache>
            </c:numRef>
          </c:cat>
          <c:val>
            <c:numRef>
              <c:f>Sheet1!$C$2</c:f>
              <c:numCache>
                <c:formatCode>0%</c:formatCode>
                <c:ptCount val="1"/>
                <c:pt idx="0">
                  <c:v>0.31</c:v>
                </c:pt>
              </c:numCache>
            </c:numRef>
          </c:val>
          <c:extLst>
            <c:ext xmlns:c16="http://schemas.microsoft.com/office/drawing/2014/chart" uri="{C3380CC4-5D6E-409C-BE32-E72D297353CC}">
              <c16:uniqueId val="{00000004-C118-4F41-88B3-454DBB2ABA93}"/>
            </c:ext>
          </c:extLst>
        </c:ser>
        <c:ser>
          <c:idx val="2"/>
          <c:order val="2"/>
          <c:tx>
            <c:strRef>
              <c:f>Sheet1!$D$1</c:f>
              <c:strCache>
                <c:ptCount val="1"/>
                <c:pt idx="0">
                  <c:v>vini spumanti</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c:f>
              <c:numCache>
                <c:formatCode>General</c:formatCode>
                <c:ptCount val="1"/>
              </c:numCache>
            </c:numRef>
          </c:cat>
          <c:val>
            <c:numRef>
              <c:f>Sheet1!$D$2</c:f>
              <c:numCache>
                <c:formatCode>0%</c:formatCode>
                <c:ptCount val="1"/>
                <c:pt idx="0">
                  <c:v>0.09</c:v>
                </c:pt>
              </c:numCache>
            </c:numRef>
          </c:val>
          <c:extLst>
            <c:ext xmlns:c16="http://schemas.microsoft.com/office/drawing/2014/chart" uri="{C3380CC4-5D6E-409C-BE32-E72D297353CC}">
              <c16:uniqueId val="{00000005-C118-4F41-88B3-454DBB2ABA93}"/>
            </c:ext>
          </c:extLst>
        </c:ser>
        <c:ser>
          <c:idx val="3"/>
          <c:order val="3"/>
          <c:tx>
            <c:strRef>
              <c:f>Sheet1!$E$1</c:f>
              <c:strCache>
                <c:ptCount val="1"/>
                <c:pt idx="0">
                  <c:v>rosé</c:v>
                </c:pt>
              </c:strCache>
            </c:strRef>
          </c:tx>
          <c:spPr>
            <a:solidFill>
              <a:schemeClr val="accent4"/>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c:f>
              <c:numCache>
                <c:formatCode>General</c:formatCode>
                <c:ptCount val="1"/>
              </c:numCache>
            </c:numRef>
          </c:cat>
          <c:val>
            <c:numRef>
              <c:f>Sheet1!$E$2</c:f>
              <c:numCache>
                <c:formatCode>0%</c:formatCode>
                <c:ptCount val="1"/>
                <c:pt idx="0">
                  <c:v>0.08</c:v>
                </c:pt>
              </c:numCache>
            </c:numRef>
          </c:val>
          <c:extLst>
            <c:ext xmlns:c16="http://schemas.microsoft.com/office/drawing/2014/chart" uri="{C3380CC4-5D6E-409C-BE32-E72D297353CC}">
              <c16:uniqueId val="{00000006-C118-4F41-88B3-454DBB2ABA93}"/>
            </c:ext>
          </c:extLst>
        </c:ser>
        <c:ser>
          <c:idx val="4"/>
          <c:order val="4"/>
          <c:tx>
            <c:strRef>
              <c:f>Sheet1!$F$1</c:f>
              <c:strCache>
                <c:ptCount val="1"/>
                <c:pt idx="0">
                  <c:v>champagne</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c:f>
              <c:numCache>
                <c:formatCode>General</c:formatCode>
                <c:ptCount val="1"/>
              </c:numCache>
            </c:numRef>
          </c:cat>
          <c:val>
            <c:numRef>
              <c:f>Sheet1!$F$2</c:f>
              <c:numCache>
                <c:formatCode>0.00%</c:formatCode>
                <c:ptCount val="1"/>
                <c:pt idx="0">
                  <c:v>8.9999999999999993E-3</c:v>
                </c:pt>
              </c:numCache>
            </c:numRef>
          </c:val>
          <c:extLst>
            <c:ext xmlns:c16="http://schemas.microsoft.com/office/drawing/2014/chart" uri="{C3380CC4-5D6E-409C-BE32-E72D297353CC}">
              <c16:uniqueId val="{00000007-C118-4F41-88B3-454DBB2ABA93}"/>
            </c:ext>
          </c:extLst>
        </c:ser>
        <c:dLbls>
          <c:dLblPos val="outEnd"/>
          <c:showLegendKey val="0"/>
          <c:showVal val="1"/>
          <c:showCatName val="0"/>
          <c:showSerName val="0"/>
          <c:showPercent val="0"/>
          <c:showBubbleSize val="0"/>
        </c:dLbls>
        <c:gapWidth val="444"/>
        <c:overlap val="-90"/>
        <c:axId val="651023824"/>
        <c:axId val="651022184"/>
      </c:barChart>
      <c:catAx>
        <c:axId val="6510238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sv-SE"/>
          </a:p>
        </c:txPr>
        <c:crossAx val="651022184"/>
        <c:crosses val="autoZero"/>
        <c:auto val="1"/>
        <c:lblAlgn val="ctr"/>
        <c:lblOffset val="100"/>
        <c:noMultiLvlLbl val="0"/>
      </c:catAx>
      <c:valAx>
        <c:axId val="651022184"/>
        <c:scaling>
          <c:orientation val="minMax"/>
        </c:scaling>
        <c:delete val="1"/>
        <c:axPos val="l"/>
        <c:numFmt formatCode="0%" sourceLinked="1"/>
        <c:majorTickMark val="none"/>
        <c:minorTickMark val="none"/>
        <c:tickLblPos val="nextTo"/>
        <c:crossAx val="65102382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910E49D-D304-471F-9A2B-8C0F3917AC1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26F2210-498B-42F1-873F-161E0BFAB0D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02C20C-6ABA-4BE9-BA7E-5830A019C3AB}" type="datetimeFigureOut">
              <a:rPr lang="en-US" smtClean="0"/>
              <a:t>6/29/2021</a:t>
            </a:fld>
            <a:endParaRPr lang="en-US"/>
          </a:p>
        </p:txBody>
      </p:sp>
      <p:sp>
        <p:nvSpPr>
          <p:cNvPr id="4" name="Footer Placeholder 3">
            <a:extLst>
              <a:ext uri="{FF2B5EF4-FFF2-40B4-BE49-F238E27FC236}">
                <a16:creationId xmlns:a16="http://schemas.microsoft.com/office/drawing/2014/main" id="{78EA4293-DA9F-463D-BB4E-6D14949D22B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2322F96-8E5B-49FD-B3C5-ECEB9EBD146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EF38E2-C84A-4A15-B1C0-F3C824FA5995}" type="slidenum">
              <a:rPr lang="en-US" smtClean="0"/>
              <a:t>‹#›</a:t>
            </a:fld>
            <a:endParaRPr lang="en-US"/>
          </a:p>
        </p:txBody>
      </p:sp>
    </p:spTree>
    <p:extLst>
      <p:ext uri="{BB962C8B-B14F-4D97-AF65-F5344CB8AC3E}">
        <p14:creationId xmlns:p14="http://schemas.microsoft.com/office/powerpoint/2010/main" val="2136315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54220D-7DB7-4048-BC05-7E0A7311FB8A}" type="datetimeFigureOut">
              <a:rPr lang="en-US" smtClean="0"/>
              <a:t>6/29/2021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C2CE8F-C09B-47C5-BA27-36EF7854549F}" type="slidenum">
              <a:rPr lang="en-US" smtClean="0"/>
              <a:t>‹#›</a:t>
            </a:fld>
            <a:endParaRPr lang="en-US"/>
          </a:p>
        </p:txBody>
      </p:sp>
    </p:spTree>
    <p:extLst>
      <p:ext uri="{BB962C8B-B14F-4D97-AF65-F5344CB8AC3E}">
        <p14:creationId xmlns:p14="http://schemas.microsoft.com/office/powerpoint/2010/main" val="758123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4115F33F-799F-449B-8EEA-D0F09C0BD158}" type="datetime1">
              <a:rPr lang="it-IT" smtClean="0"/>
              <a:t>29/06/2021</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dirty="0"/>
          </a:p>
        </p:txBody>
      </p:sp>
      <p:sp>
        <p:nvSpPr>
          <p:cNvPr id="6" name="Segnaposto numero diapositiva 5"/>
          <p:cNvSpPr>
            <a:spLocks noGrp="1"/>
          </p:cNvSpPr>
          <p:nvPr>
            <p:ph type="sldNum" sz="quarter" idx="12"/>
          </p:nvPr>
        </p:nvSpPr>
        <p:spPr/>
        <p:txBody>
          <a:bodyPr/>
          <a:lstStyle>
            <a:lvl1pPr>
              <a:defRPr/>
            </a:lvl1pPr>
          </a:lstStyle>
          <a:p>
            <a:pPr>
              <a:defRPr/>
            </a:pPr>
            <a:fld id="{4A9A2DE3-8E15-42E1-A13B-C83555AE6E22}" type="slidenum">
              <a:rPr lang="it-IT"/>
              <a:pPr>
                <a:defRPr/>
              </a:pPr>
              <a:t>‹#›</a:t>
            </a:fld>
            <a:endParaRPr lang="it-IT" dirty="0"/>
          </a:p>
        </p:txBody>
      </p:sp>
    </p:spTree>
    <p:extLst>
      <p:ext uri="{BB962C8B-B14F-4D97-AF65-F5344CB8AC3E}">
        <p14:creationId xmlns:p14="http://schemas.microsoft.com/office/powerpoint/2010/main" val="3885010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2E9FF25-CAEC-49AC-A333-6705630112E2}" type="datetime1">
              <a:rPr lang="it-IT" smtClean="0"/>
              <a:t>29/06/2021</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dirty="0"/>
          </a:p>
        </p:txBody>
      </p:sp>
      <p:sp>
        <p:nvSpPr>
          <p:cNvPr id="6" name="Segnaposto numero diapositiva 5"/>
          <p:cNvSpPr>
            <a:spLocks noGrp="1"/>
          </p:cNvSpPr>
          <p:nvPr>
            <p:ph type="sldNum" sz="quarter" idx="12"/>
          </p:nvPr>
        </p:nvSpPr>
        <p:spPr/>
        <p:txBody>
          <a:bodyPr/>
          <a:lstStyle>
            <a:lvl1pPr>
              <a:defRPr/>
            </a:lvl1pPr>
          </a:lstStyle>
          <a:p>
            <a:pPr>
              <a:defRPr/>
            </a:pPr>
            <a:fld id="{C5DCDE38-2B96-4276-A176-CE8B916886EC}" type="slidenum">
              <a:rPr lang="it-IT"/>
              <a:pPr>
                <a:defRPr/>
              </a:pPr>
              <a:t>‹#›</a:t>
            </a:fld>
            <a:endParaRPr lang="it-IT" dirty="0"/>
          </a:p>
        </p:txBody>
      </p:sp>
    </p:spTree>
    <p:extLst>
      <p:ext uri="{BB962C8B-B14F-4D97-AF65-F5344CB8AC3E}">
        <p14:creationId xmlns:p14="http://schemas.microsoft.com/office/powerpoint/2010/main" val="4080206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7FB2038A-E558-43E0-8BA0-4ACBBAB5AC1C}" type="datetime1">
              <a:rPr lang="it-IT" smtClean="0"/>
              <a:t>29/06/2021</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dirty="0"/>
          </a:p>
        </p:txBody>
      </p:sp>
      <p:sp>
        <p:nvSpPr>
          <p:cNvPr id="6" name="Segnaposto numero diapositiva 5"/>
          <p:cNvSpPr>
            <a:spLocks noGrp="1"/>
          </p:cNvSpPr>
          <p:nvPr>
            <p:ph type="sldNum" sz="quarter" idx="12"/>
          </p:nvPr>
        </p:nvSpPr>
        <p:spPr/>
        <p:txBody>
          <a:bodyPr/>
          <a:lstStyle>
            <a:lvl1pPr>
              <a:defRPr/>
            </a:lvl1pPr>
          </a:lstStyle>
          <a:p>
            <a:pPr>
              <a:defRPr/>
            </a:pPr>
            <a:fld id="{CC9D9341-E062-4F4A-9338-3024405A2414}" type="slidenum">
              <a:rPr lang="it-IT"/>
              <a:pPr>
                <a:defRPr/>
              </a:pPr>
              <a:t>‹#›</a:t>
            </a:fld>
            <a:endParaRPr lang="it-IT" dirty="0"/>
          </a:p>
        </p:txBody>
      </p:sp>
    </p:spTree>
    <p:extLst>
      <p:ext uri="{BB962C8B-B14F-4D97-AF65-F5344CB8AC3E}">
        <p14:creationId xmlns:p14="http://schemas.microsoft.com/office/powerpoint/2010/main" val="3626051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98A2790-8F72-4D8A-8E29-6D11831B3584}" type="datetime1">
              <a:rPr lang="it-IT" smtClean="0"/>
              <a:t>29/06/2021</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dirty="0"/>
          </a:p>
        </p:txBody>
      </p:sp>
      <p:sp>
        <p:nvSpPr>
          <p:cNvPr id="6" name="Segnaposto numero diapositiva 5"/>
          <p:cNvSpPr>
            <a:spLocks noGrp="1"/>
          </p:cNvSpPr>
          <p:nvPr>
            <p:ph type="sldNum" sz="quarter" idx="12"/>
          </p:nvPr>
        </p:nvSpPr>
        <p:spPr/>
        <p:txBody>
          <a:bodyPr/>
          <a:lstStyle>
            <a:lvl1pPr>
              <a:defRPr/>
            </a:lvl1pPr>
          </a:lstStyle>
          <a:p>
            <a:pPr>
              <a:defRPr/>
            </a:pPr>
            <a:fld id="{CA38D275-6EA6-4C22-A6A9-5E14B43E94AB}" type="slidenum">
              <a:rPr lang="it-IT"/>
              <a:pPr>
                <a:defRPr/>
              </a:pPr>
              <a:t>‹#›</a:t>
            </a:fld>
            <a:endParaRPr lang="it-IT" dirty="0"/>
          </a:p>
        </p:txBody>
      </p:sp>
    </p:spTree>
    <p:extLst>
      <p:ext uri="{BB962C8B-B14F-4D97-AF65-F5344CB8AC3E}">
        <p14:creationId xmlns:p14="http://schemas.microsoft.com/office/powerpoint/2010/main" val="1775558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1021152D-42B9-4127-889B-F87C43C4B849}" type="datetime1">
              <a:rPr lang="it-IT" smtClean="0"/>
              <a:t>29/06/2021</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dirty="0"/>
          </a:p>
        </p:txBody>
      </p:sp>
      <p:sp>
        <p:nvSpPr>
          <p:cNvPr id="6" name="Segnaposto numero diapositiva 5"/>
          <p:cNvSpPr>
            <a:spLocks noGrp="1"/>
          </p:cNvSpPr>
          <p:nvPr>
            <p:ph type="sldNum" sz="quarter" idx="12"/>
          </p:nvPr>
        </p:nvSpPr>
        <p:spPr/>
        <p:txBody>
          <a:bodyPr/>
          <a:lstStyle>
            <a:lvl1pPr>
              <a:defRPr/>
            </a:lvl1pPr>
          </a:lstStyle>
          <a:p>
            <a:pPr>
              <a:defRPr/>
            </a:pPr>
            <a:fld id="{D7826422-F6E9-4FDA-B0FC-32B8C7C976E6}" type="slidenum">
              <a:rPr lang="it-IT"/>
              <a:pPr>
                <a:defRPr/>
              </a:pPr>
              <a:t>‹#›</a:t>
            </a:fld>
            <a:endParaRPr lang="it-IT" dirty="0"/>
          </a:p>
        </p:txBody>
      </p:sp>
    </p:spTree>
    <p:extLst>
      <p:ext uri="{BB962C8B-B14F-4D97-AF65-F5344CB8AC3E}">
        <p14:creationId xmlns:p14="http://schemas.microsoft.com/office/powerpoint/2010/main" val="3204064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CC413F71-3B4D-4077-9F7B-98721A98EEA4}" type="datetime1">
              <a:rPr lang="it-IT" smtClean="0"/>
              <a:t>29/06/2021</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dirty="0"/>
          </a:p>
        </p:txBody>
      </p:sp>
      <p:sp>
        <p:nvSpPr>
          <p:cNvPr id="7" name="Segnaposto numero diapositiva 5"/>
          <p:cNvSpPr>
            <a:spLocks noGrp="1"/>
          </p:cNvSpPr>
          <p:nvPr>
            <p:ph type="sldNum" sz="quarter" idx="12"/>
          </p:nvPr>
        </p:nvSpPr>
        <p:spPr/>
        <p:txBody>
          <a:bodyPr/>
          <a:lstStyle>
            <a:lvl1pPr>
              <a:defRPr/>
            </a:lvl1pPr>
          </a:lstStyle>
          <a:p>
            <a:pPr>
              <a:defRPr/>
            </a:pPr>
            <a:fld id="{D30847FC-89A7-4D85-876C-66340C675B8E}" type="slidenum">
              <a:rPr lang="it-IT"/>
              <a:pPr>
                <a:defRPr/>
              </a:pPr>
              <a:t>‹#›</a:t>
            </a:fld>
            <a:endParaRPr lang="it-IT" dirty="0"/>
          </a:p>
        </p:txBody>
      </p:sp>
    </p:spTree>
    <p:extLst>
      <p:ext uri="{BB962C8B-B14F-4D97-AF65-F5344CB8AC3E}">
        <p14:creationId xmlns:p14="http://schemas.microsoft.com/office/powerpoint/2010/main" val="457140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71517323-E800-4B13-AFA1-721E7AAB7279}" type="datetime1">
              <a:rPr lang="it-IT" smtClean="0"/>
              <a:t>29/06/2021</a:t>
            </a:fld>
            <a:endParaRPr lang="it-IT" dirty="0"/>
          </a:p>
        </p:txBody>
      </p:sp>
      <p:sp>
        <p:nvSpPr>
          <p:cNvPr id="8" name="Segnaposto piè di pagina 4"/>
          <p:cNvSpPr>
            <a:spLocks noGrp="1"/>
          </p:cNvSpPr>
          <p:nvPr>
            <p:ph type="ftr" sz="quarter" idx="11"/>
          </p:nvPr>
        </p:nvSpPr>
        <p:spPr/>
        <p:txBody>
          <a:bodyPr/>
          <a:lstStyle>
            <a:lvl1pPr>
              <a:defRPr/>
            </a:lvl1pPr>
          </a:lstStyle>
          <a:p>
            <a:pPr>
              <a:defRPr/>
            </a:pPr>
            <a:endParaRPr lang="it-IT" dirty="0"/>
          </a:p>
        </p:txBody>
      </p:sp>
      <p:sp>
        <p:nvSpPr>
          <p:cNvPr id="9" name="Segnaposto numero diapositiva 5"/>
          <p:cNvSpPr>
            <a:spLocks noGrp="1"/>
          </p:cNvSpPr>
          <p:nvPr>
            <p:ph type="sldNum" sz="quarter" idx="12"/>
          </p:nvPr>
        </p:nvSpPr>
        <p:spPr/>
        <p:txBody>
          <a:bodyPr/>
          <a:lstStyle>
            <a:lvl1pPr>
              <a:defRPr/>
            </a:lvl1pPr>
          </a:lstStyle>
          <a:p>
            <a:pPr>
              <a:defRPr/>
            </a:pPr>
            <a:fld id="{CB2F934C-F1A8-4150-B1D6-169D8C5DEDC6}" type="slidenum">
              <a:rPr lang="it-IT"/>
              <a:pPr>
                <a:defRPr/>
              </a:pPr>
              <a:t>‹#›</a:t>
            </a:fld>
            <a:endParaRPr lang="it-IT" dirty="0"/>
          </a:p>
        </p:txBody>
      </p:sp>
    </p:spTree>
    <p:extLst>
      <p:ext uri="{BB962C8B-B14F-4D97-AF65-F5344CB8AC3E}">
        <p14:creationId xmlns:p14="http://schemas.microsoft.com/office/powerpoint/2010/main" val="1646956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314D24FA-C2AE-4D7A-8CEA-3C05BF54FA5A}" type="datetime1">
              <a:rPr lang="it-IT" smtClean="0"/>
              <a:t>29/06/2021</a:t>
            </a:fld>
            <a:endParaRPr lang="it-IT" dirty="0"/>
          </a:p>
        </p:txBody>
      </p:sp>
      <p:sp>
        <p:nvSpPr>
          <p:cNvPr id="4" name="Segnaposto piè di pagina 4"/>
          <p:cNvSpPr>
            <a:spLocks noGrp="1"/>
          </p:cNvSpPr>
          <p:nvPr>
            <p:ph type="ftr" sz="quarter" idx="11"/>
          </p:nvPr>
        </p:nvSpPr>
        <p:spPr/>
        <p:txBody>
          <a:bodyPr/>
          <a:lstStyle>
            <a:lvl1pPr>
              <a:defRPr/>
            </a:lvl1pPr>
          </a:lstStyle>
          <a:p>
            <a:pPr>
              <a:defRPr/>
            </a:pPr>
            <a:endParaRPr lang="it-IT" dirty="0"/>
          </a:p>
        </p:txBody>
      </p:sp>
      <p:sp>
        <p:nvSpPr>
          <p:cNvPr id="5" name="Segnaposto numero diapositiva 5"/>
          <p:cNvSpPr>
            <a:spLocks noGrp="1"/>
          </p:cNvSpPr>
          <p:nvPr>
            <p:ph type="sldNum" sz="quarter" idx="12"/>
          </p:nvPr>
        </p:nvSpPr>
        <p:spPr/>
        <p:txBody>
          <a:bodyPr/>
          <a:lstStyle>
            <a:lvl1pPr>
              <a:defRPr/>
            </a:lvl1pPr>
          </a:lstStyle>
          <a:p>
            <a:pPr>
              <a:defRPr/>
            </a:pPr>
            <a:fld id="{7F69AC51-9C6E-47AF-9EDC-919C3EA629A8}" type="slidenum">
              <a:rPr lang="it-IT"/>
              <a:pPr>
                <a:defRPr/>
              </a:pPr>
              <a:t>‹#›</a:t>
            </a:fld>
            <a:endParaRPr lang="it-IT" dirty="0"/>
          </a:p>
        </p:txBody>
      </p:sp>
    </p:spTree>
    <p:extLst>
      <p:ext uri="{BB962C8B-B14F-4D97-AF65-F5344CB8AC3E}">
        <p14:creationId xmlns:p14="http://schemas.microsoft.com/office/powerpoint/2010/main" val="161724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41E9FCA6-57FF-4296-BD03-505B9F546AC2}" type="datetime1">
              <a:rPr lang="it-IT" smtClean="0"/>
              <a:t>29/06/2021</a:t>
            </a:fld>
            <a:endParaRPr lang="it-IT" dirty="0"/>
          </a:p>
        </p:txBody>
      </p:sp>
      <p:sp>
        <p:nvSpPr>
          <p:cNvPr id="3" name="Segnaposto piè di pagina 4"/>
          <p:cNvSpPr>
            <a:spLocks noGrp="1"/>
          </p:cNvSpPr>
          <p:nvPr>
            <p:ph type="ftr" sz="quarter" idx="11"/>
          </p:nvPr>
        </p:nvSpPr>
        <p:spPr/>
        <p:txBody>
          <a:bodyPr/>
          <a:lstStyle>
            <a:lvl1pPr>
              <a:defRPr/>
            </a:lvl1pPr>
          </a:lstStyle>
          <a:p>
            <a:pPr>
              <a:defRPr/>
            </a:pPr>
            <a:endParaRPr lang="it-IT" dirty="0"/>
          </a:p>
        </p:txBody>
      </p:sp>
      <p:sp>
        <p:nvSpPr>
          <p:cNvPr id="4" name="Segnaposto numero diapositiva 5"/>
          <p:cNvSpPr>
            <a:spLocks noGrp="1"/>
          </p:cNvSpPr>
          <p:nvPr>
            <p:ph type="sldNum" sz="quarter" idx="12"/>
          </p:nvPr>
        </p:nvSpPr>
        <p:spPr/>
        <p:txBody>
          <a:bodyPr/>
          <a:lstStyle>
            <a:lvl1pPr>
              <a:defRPr/>
            </a:lvl1pPr>
          </a:lstStyle>
          <a:p>
            <a:pPr>
              <a:defRPr/>
            </a:pPr>
            <a:fld id="{9ECB86EA-84DA-4FD4-A818-923C6E6E1518}" type="slidenum">
              <a:rPr lang="it-IT"/>
              <a:pPr>
                <a:defRPr/>
              </a:pPr>
              <a:t>‹#›</a:t>
            </a:fld>
            <a:endParaRPr lang="it-IT" dirty="0"/>
          </a:p>
        </p:txBody>
      </p:sp>
    </p:spTree>
    <p:extLst>
      <p:ext uri="{BB962C8B-B14F-4D97-AF65-F5344CB8AC3E}">
        <p14:creationId xmlns:p14="http://schemas.microsoft.com/office/powerpoint/2010/main" val="838981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588D9617-5388-4656-986B-C7E7A025B97F}" type="datetime1">
              <a:rPr lang="it-IT" smtClean="0"/>
              <a:t>29/06/2021</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dirty="0"/>
          </a:p>
        </p:txBody>
      </p:sp>
      <p:sp>
        <p:nvSpPr>
          <p:cNvPr id="7" name="Segnaposto numero diapositiva 5"/>
          <p:cNvSpPr>
            <a:spLocks noGrp="1"/>
          </p:cNvSpPr>
          <p:nvPr>
            <p:ph type="sldNum" sz="quarter" idx="12"/>
          </p:nvPr>
        </p:nvSpPr>
        <p:spPr/>
        <p:txBody>
          <a:bodyPr/>
          <a:lstStyle>
            <a:lvl1pPr>
              <a:defRPr/>
            </a:lvl1pPr>
          </a:lstStyle>
          <a:p>
            <a:pPr>
              <a:defRPr/>
            </a:pPr>
            <a:fld id="{71CA93F9-8F93-4A8E-A45C-6DF93BCAB2E7}" type="slidenum">
              <a:rPr lang="it-IT"/>
              <a:pPr>
                <a:defRPr/>
              </a:pPr>
              <a:t>‹#›</a:t>
            </a:fld>
            <a:endParaRPr lang="it-IT" dirty="0"/>
          </a:p>
        </p:txBody>
      </p:sp>
    </p:spTree>
    <p:extLst>
      <p:ext uri="{BB962C8B-B14F-4D97-AF65-F5344CB8AC3E}">
        <p14:creationId xmlns:p14="http://schemas.microsoft.com/office/powerpoint/2010/main" val="2594242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6A73C040-DE7F-42FE-A1F5-16CCF3CE6A39}" type="datetime1">
              <a:rPr lang="it-IT" smtClean="0"/>
              <a:t>29/06/2021</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dirty="0"/>
          </a:p>
        </p:txBody>
      </p:sp>
      <p:sp>
        <p:nvSpPr>
          <p:cNvPr id="7" name="Segnaposto numero diapositiva 5"/>
          <p:cNvSpPr>
            <a:spLocks noGrp="1"/>
          </p:cNvSpPr>
          <p:nvPr>
            <p:ph type="sldNum" sz="quarter" idx="12"/>
          </p:nvPr>
        </p:nvSpPr>
        <p:spPr/>
        <p:txBody>
          <a:bodyPr/>
          <a:lstStyle>
            <a:lvl1pPr>
              <a:defRPr/>
            </a:lvl1pPr>
          </a:lstStyle>
          <a:p>
            <a:pPr>
              <a:defRPr/>
            </a:pPr>
            <a:fld id="{F9983D7A-B2BF-4F8C-82DC-7B49AF7118A5}" type="slidenum">
              <a:rPr lang="it-IT"/>
              <a:pPr>
                <a:defRPr/>
              </a:pPr>
              <a:t>‹#›</a:t>
            </a:fld>
            <a:endParaRPr lang="it-IT" dirty="0"/>
          </a:p>
        </p:txBody>
      </p:sp>
    </p:spTree>
    <p:extLst>
      <p:ext uri="{BB962C8B-B14F-4D97-AF65-F5344CB8AC3E}">
        <p14:creationId xmlns:p14="http://schemas.microsoft.com/office/powerpoint/2010/main" val="276568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096EE2A-D813-447B-ABBE-62B2F0CCC0A2}" type="datetime1">
              <a:rPr lang="it-IT" smtClean="0"/>
              <a:t>29/06/2021</a:t>
            </a:fld>
            <a:endParaRPr lang="it-IT"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it-IT"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87ACEDCC-F326-4510-B9D9-20599D416DAE}" type="slidenum">
              <a:rPr lang="it-IT"/>
              <a:pPr>
                <a:defRPr/>
              </a:pPr>
              <a:t>‹#›</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www.thebluediamondgallery.com/handwriting/e/export.html"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s://www.ambientebio.it/alimentazione-biologica/alimenti-biologici-glifosato/" TargetMode="Externa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www.italchamber.se/" TargetMode="External"/><Relationship Id="rId4" Type="http://schemas.openxmlformats.org/officeDocument/2006/relationships/hyperlink" Target="mailto:info@italchamber.s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2"/>
          <p:cNvSpPr/>
          <p:nvPr/>
        </p:nvSpPr>
        <p:spPr>
          <a:xfrm>
            <a:off x="328613" y="1550988"/>
            <a:ext cx="11345862" cy="707886"/>
          </a:xfrm>
          <a:prstGeom prst="rect">
            <a:avLst/>
          </a:prstGeom>
        </p:spPr>
        <p:txBody>
          <a:bodyPr>
            <a:spAutoFit/>
          </a:bodyPr>
          <a:lstStyle/>
          <a:p>
            <a:pPr algn="r" eaLnBrk="1" fontAlgn="auto" hangingPunct="1">
              <a:spcBef>
                <a:spcPts val="0"/>
              </a:spcBef>
              <a:spcAft>
                <a:spcPts val="0"/>
              </a:spcAft>
              <a:defRPr/>
            </a:pPr>
            <a:r>
              <a:rPr lang="it-IT" sz="40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Opportunità d’affari per le imprese in  </a:t>
            </a:r>
            <a:r>
              <a:rPr lang="it-IT" sz="4000" b="1" dirty="0">
                <a:ln w="0"/>
                <a:solidFill>
                  <a:srgbClr val="C00000"/>
                </a:solidFill>
                <a:effectLst>
                  <a:outerShdw blurRad="38100" dist="25400" dir="5400000" algn="ctr" rotWithShape="0">
                    <a:srgbClr val="6E747A">
                      <a:alpha val="43000"/>
                    </a:srgbClr>
                  </a:outerShdw>
                </a:effectLst>
                <a:cs typeface="Calibri" panose="020F0502020204030204" pitchFamily="34" charset="0"/>
              </a:rPr>
              <a:t>SVEZIA</a:t>
            </a:r>
          </a:p>
        </p:txBody>
      </p:sp>
      <p:pic>
        <p:nvPicPr>
          <p:cNvPr id="2054" name="Immagine 1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4675" y="6261100"/>
            <a:ext cx="307816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Immagine 3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693150" y="6213475"/>
            <a:ext cx="26320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61"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4">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5" name="Slide Number Placeholder 4">
            <a:extLst>
              <a:ext uri="{FF2B5EF4-FFF2-40B4-BE49-F238E27FC236}">
                <a16:creationId xmlns:a16="http://schemas.microsoft.com/office/drawing/2014/main" id="{2B235EEC-8CC0-4212-9B1B-0A353B8CF10A}"/>
              </a:ext>
            </a:extLst>
          </p:cNvPr>
          <p:cNvSpPr>
            <a:spLocks noGrp="1"/>
          </p:cNvSpPr>
          <p:nvPr>
            <p:ph type="sldNum" sz="quarter" idx="12"/>
          </p:nvPr>
        </p:nvSpPr>
        <p:spPr/>
        <p:txBody>
          <a:bodyPr/>
          <a:lstStyle/>
          <a:p>
            <a:pPr>
              <a:defRPr/>
            </a:pPr>
            <a:fld id="{4A9A2DE3-8E15-42E1-A13B-C83555AE6E22}" type="slidenum">
              <a:rPr lang="it-IT" smtClean="0"/>
              <a:pPr>
                <a:defRPr/>
              </a:pPr>
              <a:t>1</a:t>
            </a:fld>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8198" name="Rettangolo 19"/>
          <p:cNvSpPr>
            <a:spLocks noChangeArrowheads="1"/>
          </p:cNvSpPr>
          <p:nvPr/>
        </p:nvSpPr>
        <p:spPr bwMode="auto">
          <a:xfrm>
            <a:off x="360362" y="1517650"/>
            <a:ext cx="11458575" cy="3483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it-IT" altLang="it-IT" sz="1600" u="sng" dirty="0">
              <a:solidFill>
                <a:srgbClr val="002060"/>
              </a:solidFill>
              <a:cs typeface="Calibri" panose="020F0502020204030204" pitchFamily="34" charset="0"/>
            </a:endParaRPr>
          </a:p>
          <a:p>
            <a:pPr marL="285750" marR="0" indent="-285750" algn="just">
              <a:spcBef>
                <a:spcPts val="0"/>
              </a:spcBef>
              <a:spcAft>
                <a:spcPts val="0"/>
              </a:spcAft>
              <a:buFont typeface="Wingdings" panose="05000000000000000000" pitchFamily="2" charset="2"/>
              <a:buChar char="§"/>
            </a:pPr>
            <a:r>
              <a:rPr lang="it-IT" sz="2000" dirty="0">
                <a:solidFill>
                  <a:srgbClr val="002060"/>
                </a:solidFill>
                <a:cs typeface="Calibri" panose="020F0502020204030204" pitchFamily="34" charset="0"/>
              </a:rPr>
              <a:t>In questa caratteristica, che può essere definita come assenza di unicità, è insita la prima grande sfida che deve sistematicamente affrontare la subfornitura industriale italiana per salvaguardare e consolidare le sue posizioni nel mercato svedese, dovendosi continuamente confrontare con una concorrenza nazionale ed estera (Cina, Polonia, paesi limitrofi) molto agguerrita e molto “affollata” nei livelli medi e bassi della catena della subfornitura nei quali l’industria italiana per l’appunto spesso si propone: la sfida è quella di sapere e di dovere sempre offrire, in mancanza di parametri di prodotto unici, un mix di marketing vincente proprio per la eccellenza di tutti i parametri del paniere che offre. </a:t>
            </a:r>
            <a:endParaRPr lang="en-US" sz="2000" dirty="0">
              <a:solidFill>
                <a:srgbClr val="002060"/>
              </a:solidFill>
              <a:cs typeface="Calibri" panose="020F0502020204030204" pitchFamily="34" charset="0"/>
            </a:endParaRPr>
          </a:p>
          <a:p>
            <a:pPr marL="285750" indent="-285750"/>
            <a:r>
              <a:rPr lang="it-IT" sz="2000" dirty="0">
                <a:solidFill>
                  <a:srgbClr val="002060"/>
                </a:solidFill>
                <a:cs typeface="Calibri" panose="020F0502020204030204" pitchFamily="34" charset="0"/>
              </a:rPr>
              <a:t>La seconda, e più difficile, sfida che la subfornitura italiana deve affrontare per sviluppare ed incrementare in modo significativo la sua presenza sui (nostri) mercati internazionali è quella dello spostamento delle sue posizioni verso i livelli più alti della catena delle fasi produttive. </a:t>
            </a: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1600" dirty="0">
              <a:solidFill>
                <a:srgbClr val="002060"/>
              </a:solidFill>
              <a:cs typeface="Calibri" panose="020F0502020204030204" pitchFamily="34" charset="0"/>
            </a:endParaRPr>
          </a:p>
        </p:txBody>
      </p:sp>
      <p:sp>
        <p:nvSpPr>
          <p:cNvPr id="15" name="Slide Number Placeholder 5">
            <a:extLst>
              <a:ext uri="{FF2B5EF4-FFF2-40B4-BE49-F238E27FC236}">
                <a16:creationId xmlns:a16="http://schemas.microsoft.com/office/drawing/2014/main" id="{AD7962A5-AA7E-4191-A057-30E9E4295320}"/>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10</a:t>
            </a:fld>
            <a:endParaRPr lang="it-IT" sz="1800" dirty="0">
              <a:solidFill>
                <a:schemeClr val="tx1">
                  <a:lumMod val="95000"/>
                  <a:lumOff val="5000"/>
                </a:schemeClr>
              </a:solidFill>
            </a:endParaRPr>
          </a:p>
        </p:txBody>
      </p:sp>
    </p:spTree>
    <p:extLst>
      <p:ext uri="{BB962C8B-B14F-4D97-AF65-F5344CB8AC3E}">
        <p14:creationId xmlns:p14="http://schemas.microsoft.com/office/powerpoint/2010/main" val="1710094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8198" name="Rettangolo 19"/>
          <p:cNvSpPr>
            <a:spLocks noChangeArrowheads="1"/>
          </p:cNvSpPr>
          <p:nvPr/>
        </p:nvSpPr>
        <p:spPr bwMode="auto">
          <a:xfrm>
            <a:off x="328613" y="2012950"/>
            <a:ext cx="11458575" cy="56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it-IT" altLang="it-IT" sz="1600" u="sng" dirty="0">
              <a:solidFill>
                <a:srgbClr val="002060"/>
              </a:solidFill>
              <a:cs typeface="Calibri" panose="020F0502020204030204" pitchFamily="34" charset="0"/>
            </a:endParaRPr>
          </a:p>
          <a:p>
            <a:pPr marR="0" algn="just">
              <a:spcBef>
                <a:spcPts val="0"/>
              </a:spcBef>
              <a:spcAft>
                <a:spcPts val="0"/>
              </a:spcAft>
              <a:buNone/>
            </a:pPr>
            <a:endParaRPr lang="it-IT" altLang="it-IT" sz="1600" dirty="0">
              <a:solidFill>
                <a:srgbClr val="002060"/>
              </a:solidFill>
              <a:cs typeface="Calibri" panose="020F0502020204030204" pitchFamily="34" charset="0"/>
            </a:endParaRPr>
          </a:p>
        </p:txBody>
      </p:sp>
      <p:sp>
        <p:nvSpPr>
          <p:cNvPr id="2" name="TextBox 1">
            <a:extLst>
              <a:ext uri="{FF2B5EF4-FFF2-40B4-BE49-F238E27FC236}">
                <a16:creationId xmlns:a16="http://schemas.microsoft.com/office/drawing/2014/main" id="{F150FA94-D599-4451-8111-96E2CA65CC63}"/>
              </a:ext>
            </a:extLst>
          </p:cNvPr>
          <p:cNvSpPr txBox="1"/>
          <p:nvPr/>
        </p:nvSpPr>
        <p:spPr>
          <a:xfrm>
            <a:off x="1028700" y="1724025"/>
            <a:ext cx="10401300" cy="2057400"/>
          </a:xfrm>
          <a:prstGeom prst="rect">
            <a:avLst/>
          </a:prstGeom>
          <a:noFill/>
        </p:spPr>
        <p:txBody>
          <a:bodyPr wrap="square" rtlCol="0">
            <a:spAutoFit/>
          </a:bodyPr>
          <a:lstStyle/>
          <a:p>
            <a:endParaRPr lang="en-US" dirty="0"/>
          </a:p>
        </p:txBody>
      </p:sp>
      <p:sp>
        <p:nvSpPr>
          <p:cNvPr id="3" name="TextBox 2">
            <a:extLst>
              <a:ext uri="{FF2B5EF4-FFF2-40B4-BE49-F238E27FC236}">
                <a16:creationId xmlns:a16="http://schemas.microsoft.com/office/drawing/2014/main" id="{978E7C21-6491-4D2A-B4C0-A35D75B6303F}"/>
              </a:ext>
            </a:extLst>
          </p:cNvPr>
          <p:cNvSpPr txBox="1"/>
          <p:nvPr/>
        </p:nvSpPr>
        <p:spPr>
          <a:xfrm>
            <a:off x="762000" y="1509638"/>
            <a:ext cx="10758488" cy="4206280"/>
          </a:xfrm>
          <a:prstGeom prst="rect">
            <a:avLst/>
          </a:prstGeom>
          <a:noFill/>
        </p:spPr>
        <p:txBody>
          <a:bodyPr wrap="square" rtlCol="0">
            <a:spAutoFit/>
          </a:bodyPr>
          <a:lstStyle/>
          <a:p>
            <a:pPr marR="0">
              <a:lnSpc>
                <a:spcPct val="90000"/>
              </a:lnSpc>
              <a:spcBef>
                <a:spcPts val="1000"/>
              </a:spcBef>
            </a:pPr>
            <a:r>
              <a:rPr lang="it-IT" sz="2000" dirty="0">
                <a:solidFill>
                  <a:srgbClr val="002060"/>
                </a:solidFill>
                <a:cs typeface="Calibri" panose="020F0502020204030204" pitchFamily="34" charset="0"/>
              </a:rPr>
              <a:t>Mentre le condizioni per l’allineamento delle capacità e delle offerte aziendali, comportano interventi strategici nazionali, decisivi anche quelli di politica fiscale, che danno risultati sul lungo periodo, contributi ad affrontare la prima sfida possono essere forniti da organizzazioni preposte alla internazionalizzazione delle PMI italiane, come ad esempio in Italia le aziende speciali delle Camere di Commercio ed, all’estero, il nostro sistema delle Camere di Commercio Italiane all’Estero, presenti in circa 70 Paesi. Una di esse è la nostra Camera.</a:t>
            </a:r>
          </a:p>
          <a:p>
            <a:pPr marL="285750" marR="0" indent="-285750">
              <a:lnSpc>
                <a:spcPct val="90000"/>
              </a:lnSpc>
              <a:spcBef>
                <a:spcPts val="1000"/>
              </a:spcBef>
              <a:buFont typeface="Arial" panose="020B0604020202020204" pitchFamily="34" charset="0"/>
              <a:buChar char="•"/>
            </a:pPr>
            <a:endParaRPr lang="en-US" sz="2000" dirty="0">
              <a:solidFill>
                <a:srgbClr val="002060"/>
              </a:solidFill>
              <a:cs typeface="Calibri" panose="020F0502020204030204" pitchFamily="34" charset="0"/>
            </a:endParaRPr>
          </a:p>
          <a:p>
            <a:pPr marR="0">
              <a:lnSpc>
                <a:spcPct val="90000"/>
              </a:lnSpc>
              <a:spcBef>
                <a:spcPts val="1000"/>
              </a:spcBef>
            </a:pPr>
            <a:r>
              <a:rPr lang="it-IT" sz="2000" b="1" dirty="0">
                <a:solidFill>
                  <a:srgbClr val="002060"/>
                </a:solidFill>
                <a:cs typeface="Calibri" panose="020F0502020204030204" pitchFamily="34" charset="0"/>
              </a:rPr>
              <a:t>FORMAT DI APPROCCI PER L’INGRESSO DELLE PMI ITALIANE SUI NOSTRI MERCATI </a:t>
            </a:r>
            <a:r>
              <a:rPr lang="it-IT" sz="2000" dirty="0">
                <a:solidFill>
                  <a:srgbClr val="002060"/>
                </a:solidFill>
                <a:cs typeface="Calibri" panose="020F0502020204030204" pitchFamily="34" charset="0"/>
              </a:rPr>
              <a:t>potrebbero essere costituiti da :</a:t>
            </a:r>
            <a:endParaRPr lang="en-US" sz="2000" dirty="0">
              <a:solidFill>
                <a:srgbClr val="002060"/>
              </a:solidFill>
              <a:cs typeface="Calibri" panose="020F0502020204030204" pitchFamily="34" charset="0"/>
            </a:endParaRPr>
          </a:p>
          <a:p>
            <a:pPr marL="285750" marR="0" lvl="0" indent="-285750">
              <a:lnSpc>
                <a:spcPct val="90000"/>
              </a:lnSpc>
              <a:spcBef>
                <a:spcPts val="1000"/>
              </a:spcBef>
              <a:buFont typeface="Arial" panose="020B0604020202020204" pitchFamily="34" charset="0"/>
              <a:buChar char="•"/>
            </a:pPr>
            <a:r>
              <a:rPr lang="it-IT" sz="2000" dirty="0">
                <a:solidFill>
                  <a:srgbClr val="002060"/>
                </a:solidFill>
                <a:cs typeface="Calibri" panose="020F0502020204030204" pitchFamily="34" charset="0"/>
              </a:rPr>
              <a:t>Organizzazione di presenze espositive singole o in collettive alle fiere della subfornitura industriale Elmia Subcontractor in Svezia (novembre) </a:t>
            </a:r>
            <a:endParaRPr lang="en-US" sz="2000" dirty="0">
              <a:solidFill>
                <a:srgbClr val="002060"/>
              </a:solidFill>
              <a:cs typeface="Calibri" panose="020F0502020204030204" pitchFamily="34" charset="0"/>
            </a:endParaRPr>
          </a:p>
          <a:p>
            <a:pPr marL="285750" marR="0" lvl="0" indent="-285750">
              <a:lnSpc>
                <a:spcPct val="90000"/>
              </a:lnSpc>
              <a:spcBef>
                <a:spcPts val="1000"/>
              </a:spcBef>
              <a:buFont typeface="Arial" panose="020B0604020202020204" pitchFamily="34" charset="0"/>
              <a:buChar char="•"/>
            </a:pPr>
            <a:r>
              <a:rPr lang="it-IT" sz="2000" dirty="0">
                <a:solidFill>
                  <a:srgbClr val="002060"/>
                </a:solidFill>
                <a:cs typeface="Calibri" panose="020F0502020204030204" pitchFamily="34" charset="0"/>
              </a:rPr>
              <a:t>Organizzazione di missioni di committenti per incontri e visite aziendali in Italia.</a:t>
            </a:r>
            <a:endParaRPr lang="en-US" sz="2000" dirty="0">
              <a:solidFill>
                <a:srgbClr val="002060"/>
              </a:solidFill>
              <a:cs typeface="Calibri" panose="020F0502020204030204" pitchFamily="34" charset="0"/>
            </a:endParaRPr>
          </a:p>
          <a:p>
            <a:endParaRPr lang="en-US" dirty="0"/>
          </a:p>
        </p:txBody>
      </p:sp>
      <p:sp>
        <p:nvSpPr>
          <p:cNvPr id="17" name="Slide Number Placeholder 5">
            <a:extLst>
              <a:ext uri="{FF2B5EF4-FFF2-40B4-BE49-F238E27FC236}">
                <a16:creationId xmlns:a16="http://schemas.microsoft.com/office/drawing/2014/main" id="{78D100AB-DC7E-4572-8DD8-7B047E5C1DC9}"/>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11</a:t>
            </a:fld>
            <a:endParaRPr lang="it-IT" sz="1800" dirty="0">
              <a:solidFill>
                <a:schemeClr val="tx1">
                  <a:lumMod val="95000"/>
                  <a:lumOff val="5000"/>
                </a:schemeClr>
              </a:solidFill>
            </a:endParaRPr>
          </a:p>
        </p:txBody>
      </p:sp>
    </p:spTree>
    <p:extLst>
      <p:ext uri="{BB962C8B-B14F-4D97-AF65-F5344CB8AC3E}">
        <p14:creationId xmlns:p14="http://schemas.microsoft.com/office/powerpoint/2010/main" val="2337787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8025"/>
          </a:xfrm>
          <a:prstGeom prst="rect">
            <a:avLst/>
          </a:prstGeom>
        </p:spPr>
        <p:txBody>
          <a:bodyPr>
            <a:spAutoFit/>
          </a:bodyPr>
          <a:lstStyle/>
          <a:p>
            <a:pPr eaLnBrk="1" fontAlgn="auto" hangingPunct="1">
              <a:spcBef>
                <a:spcPts val="0"/>
              </a:spcBef>
              <a:spcAft>
                <a:spcPts val="0"/>
              </a:spcAft>
              <a:defRPr/>
            </a:pPr>
            <a:r>
              <a:rPr lang="it-IT" sz="40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Edilizia</a:t>
            </a:r>
          </a:p>
        </p:txBody>
      </p:sp>
      <p:sp>
        <p:nvSpPr>
          <p:cNvPr id="8198" name="Rettangolo 19"/>
          <p:cNvSpPr>
            <a:spLocks noChangeArrowheads="1"/>
          </p:cNvSpPr>
          <p:nvPr/>
        </p:nvSpPr>
        <p:spPr bwMode="auto">
          <a:xfrm>
            <a:off x="328613" y="2012950"/>
            <a:ext cx="11458575"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1600" u="sng" dirty="0">
                <a:solidFill>
                  <a:srgbClr val="002060"/>
                </a:solidFill>
                <a:cs typeface="Calibri" panose="020F0502020204030204" pitchFamily="34" charset="0"/>
              </a:rPr>
              <a:t>Energia e ambiente</a:t>
            </a:r>
            <a:r>
              <a:rPr lang="it-IT" altLang="it-IT" sz="1600" dirty="0">
                <a:solidFill>
                  <a:srgbClr val="002060"/>
                </a:solidFill>
                <a:cs typeface="Calibri" panose="020F0502020204030204" pitchFamily="34" charset="0"/>
              </a:rPr>
              <a:t>: La Svezia ha una produzione di energia basata per la maggior parte sull’idroelettrico (47%) e sul nucleare (45%), mentre le fonti rinnovabili pesano per il restante 8% e includono, biomasse, eolico soprattutto e solo marginalmente solare e geotermico. </a:t>
            </a:r>
          </a:p>
          <a:p>
            <a:pPr eaLnBrk="1" hangingPunct="1">
              <a:lnSpc>
                <a:spcPct val="100000"/>
              </a:lnSpc>
              <a:spcBef>
                <a:spcPct val="0"/>
              </a:spcBef>
              <a:buFontTx/>
              <a:buNone/>
            </a:pPr>
            <a:r>
              <a:rPr lang="it-IT" altLang="it-IT" sz="1600" dirty="0">
                <a:solidFill>
                  <a:srgbClr val="002060"/>
                </a:solidFill>
                <a:cs typeface="Calibri" panose="020F0502020204030204" pitchFamily="34" charset="0"/>
              </a:rPr>
              <a:t>Il settore idroelettrico sfrutta le immense risorse idriche del paese, mentre il nucleare è alimentato dalle considerevoli riserve di uranio nazionale.</a:t>
            </a:r>
          </a:p>
          <a:p>
            <a:pPr eaLnBrk="1" hangingPunct="1">
              <a:lnSpc>
                <a:spcPct val="100000"/>
              </a:lnSpc>
              <a:spcBef>
                <a:spcPct val="0"/>
              </a:spcBef>
              <a:buFontTx/>
              <a:buNone/>
            </a:pPr>
            <a:endParaRPr lang="it-IT" altLang="it-IT" sz="1600" dirty="0">
              <a:solidFill>
                <a:srgbClr val="002060"/>
              </a:solidFill>
              <a:cs typeface="Calibri" panose="020F0502020204030204" pitchFamily="34" charset="0"/>
            </a:endParaRPr>
          </a:p>
          <a:p>
            <a:pPr marL="342900" indent="-342900" eaLnBrk="1" hangingPunct="1">
              <a:lnSpc>
                <a:spcPct val="100000"/>
              </a:lnSpc>
              <a:spcBef>
                <a:spcPct val="0"/>
              </a:spcBef>
              <a:buFont typeface="Wingdings" panose="05000000000000000000" pitchFamily="2" charset="2"/>
              <a:buChar char="q"/>
            </a:pPr>
            <a:r>
              <a:rPr lang="it-IT" altLang="it-IT" sz="1600" dirty="0">
                <a:solidFill>
                  <a:srgbClr val="002060"/>
                </a:solidFill>
                <a:cs typeface="Calibri" panose="020F0502020204030204" pitchFamily="34" charset="0"/>
              </a:rPr>
              <a:t>Negli ultimi anni inoltre la Svezia, è impegnata a raggiungere l’obiettivo di sostenibilità nei settori chiave della vita del cittadino: edilizia, mobilità, gestione integrata dei rifiuti. </a:t>
            </a:r>
          </a:p>
          <a:p>
            <a:pPr marL="342900" indent="-342900" eaLnBrk="1" hangingPunct="1">
              <a:lnSpc>
                <a:spcPct val="100000"/>
              </a:lnSpc>
              <a:spcBef>
                <a:spcPct val="0"/>
              </a:spcBef>
              <a:buFont typeface="Wingdings" panose="05000000000000000000" pitchFamily="2" charset="2"/>
              <a:buChar char="q"/>
            </a:pPr>
            <a:r>
              <a:rPr lang="it-IT" altLang="it-IT" sz="1600" dirty="0">
                <a:solidFill>
                  <a:srgbClr val="002060"/>
                </a:solidFill>
                <a:cs typeface="Calibri" panose="020F0502020204030204" pitchFamily="34" charset="0"/>
              </a:rPr>
              <a:t>Stoccolma vanta un vero e proprio esperimento di città sostenibile, in atto presso un’area portuale dismessa – Royal Seaport- in cui oggi sorgono costruzioni residenziali sostenibili (cosiddette case attive) che per il proprio funzionamento e riscaldamento sfruttano energia solare biogas derivante dalla raccolta e trasformazione dei rifiuti organici prodotta dagli stessi abitanti degli appartamenti. L’obiettivo della municipalità di Stoccolma è quello di  raggiungere entro il 2025  il risultato di città emissioni zero.</a:t>
            </a:r>
          </a:p>
        </p:txBody>
      </p:sp>
      <p:sp>
        <p:nvSpPr>
          <p:cNvPr id="16" name="Slide Number Placeholder 5">
            <a:extLst>
              <a:ext uri="{FF2B5EF4-FFF2-40B4-BE49-F238E27FC236}">
                <a16:creationId xmlns:a16="http://schemas.microsoft.com/office/drawing/2014/main" id="{A6ABDA20-383A-46B1-A735-1A546C93F03D}"/>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12</a:t>
            </a:fld>
            <a:endParaRPr lang="it-IT" sz="1600" dirty="0">
              <a:solidFill>
                <a:schemeClr val="tx1">
                  <a:lumMod val="95000"/>
                  <a:lumOff val="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8025"/>
          </a:xfrm>
          <a:prstGeom prst="rect">
            <a:avLst/>
          </a:prstGeom>
        </p:spPr>
        <p:txBody>
          <a:bodyPr>
            <a:spAutoFit/>
          </a:bodyPr>
          <a:lstStyle/>
          <a:p>
            <a:pPr eaLnBrk="1" fontAlgn="auto" hangingPunct="1">
              <a:spcBef>
                <a:spcPts val="0"/>
              </a:spcBef>
              <a:spcAft>
                <a:spcPts val="0"/>
              </a:spcAft>
              <a:defRPr/>
            </a:pPr>
            <a:r>
              <a:rPr lang="it-IT" sz="40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Life Sciences</a:t>
            </a:r>
          </a:p>
        </p:txBody>
      </p:sp>
      <p:sp>
        <p:nvSpPr>
          <p:cNvPr id="8198" name="Rettangolo 19"/>
          <p:cNvSpPr>
            <a:spLocks noChangeArrowheads="1"/>
          </p:cNvSpPr>
          <p:nvPr/>
        </p:nvSpPr>
        <p:spPr bwMode="auto">
          <a:xfrm>
            <a:off x="328613" y="2012950"/>
            <a:ext cx="11458575"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1600" dirty="0">
                <a:solidFill>
                  <a:srgbClr val="002060"/>
                </a:solidFill>
                <a:cs typeface="Calibri" panose="020F0502020204030204" pitchFamily="34" charset="0"/>
              </a:rPr>
              <a:t>L’industria biotecnologica del Life Science è emersa come un settore chiave per l’economia svedese, pesando per il 20% sulle esportazioni totali e capace di garantirne la crescita ed il potenziamento. Nonostante in Svezia vivano soltanto poco più di dieci milioni di abitanti, si tratta della nazione al mondo col più alto numero pro capite di aziende di life science (fonte SwedenBio), con un numero di personale occupato approssimativo che varia tra le 40 e le 50 mila unità.  Questo settore copre il 20% delle esportazioni Svedesi, producendo entrate per 40 miliardi di SEK. Quella del Life Science si è sviluppata più rapidamente di qualsiasi altra industria svedese negli ultimi anni, con tassi di crescita annuali del 10%. </a:t>
            </a:r>
          </a:p>
          <a:p>
            <a:pPr eaLnBrk="1" hangingPunct="1">
              <a:lnSpc>
                <a:spcPct val="100000"/>
              </a:lnSpc>
              <a:spcBef>
                <a:spcPct val="0"/>
              </a:spcBef>
              <a:buFontTx/>
              <a:buNone/>
            </a:pPr>
            <a:endParaRPr lang="it-IT" altLang="it-IT" sz="1600" dirty="0">
              <a:solidFill>
                <a:srgbClr val="002060"/>
              </a:solidFill>
              <a:cs typeface="Calibri" panose="020F0502020204030204" pitchFamily="34" charset="0"/>
            </a:endParaRPr>
          </a:p>
          <a:p>
            <a:pPr eaLnBrk="1" hangingPunct="1">
              <a:lnSpc>
                <a:spcPct val="100000"/>
              </a:lnSpc>
              <a:spcBef>
                <a:spcPct val="0"/>
              </a:spcBef>
              <a:buFontTx/>
              <a:buNone/>
            </a:pPr>
            <a:r>
              <a:rPr lang="it-IT" altLang="it-IT" sz="1600" dirty="0">
                <a:solidFill>
                  <a:srgbClr val="002060"/>
                </a:solidFill>
                <a:cs typeface="Calibri" panose="020F0502020204030204" pitchFamily="34" charset="0"/>
              </a:rPr>
              <a:t>Sebbene l’industria biotecnologica svedese sia stata dominata principalmente dalla società AstraZeneca, in questi ultimi vent’anni hanno visto la luce un numero sempre più maggiore di aziende che operano nel settore biotech. Parallelamente anche il numero di brevetti per le biotecnologie è aumentato considerevolmente. </a:t>
            </a:r>
          </a:p>
        </p:txBody>
      </p:sp>
      <p:sp>
        <p:nvSpPr>
          <p:cNvPr id="16" name="Slide Number Placeholder 5">
            <a:extLst>
              <a:ext uri="{FF2B5EF4-FFF2-40B4-BE49-F238E27FC236}">
                <a16:creationId xmlns:a16="http://schemas.microsoft.com/office/drawing/2014/main" id="{08A31E4A-7E41-44F4-BFB0-15E0D7312F2B}"/>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13</a:t>
            </a:fld>
            <a:endParaRPr lang="it-IT" sz="1600" dirty="0">
              <a:solidFill>
                <a:schemeClr val="tx1">
                  <a:lumMod val="95000"/>
                  <a:lumOff val="5000"/>
                </a:schemeClr>
              </a:solidFill>
            </a:endParaRPr>
          </a:p>
        </p:txBody>
      </p:sp>
    </p:spTree>
    <p:extLst>
      <p:ext uri="{BB962C8B-B14F-4D97-AF65-F5344CB8AC3E}">
        <p14:creationId xmlns:p14="http://schemas.microsoft.com/office/powerpoint/2010/main" val="437225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646331"/>
          </a:xfrm>
          <a:prstGeom prst="rect">
            <a:avLst/>
          </a:prstGeom>
        </p:spPr>
        <p:txBody>
          <a:bodyPr>
            <a:spAutoFit/>
          </a:bodyPr>
          <a:lstStyle/>
          <a:p>
            <a:pPr eaLnBrk="1" fontAlgn="auto" hangingPunct="1">
              <a:spcBef>
                <a:spcPts val="0"/>
              </a:spcBef>
              <a:spcAft>
                <a:spcPts val="0"/>
              </a:spcAft>
              <a:defRPr/>
            </a:pPr>
            <a:r>
              <a:rPr lang="it-IT" sz="36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Mobili</a:t>
            </a:r>
          </a:p>
        </p:txBody>
      </p:sp>
      <p:sp>
        <p:nvSpPr>
          <p:cNvPr id="8198" name="Rettangolo 19"/>
          <p:cNvSpPr>
            <a:spLocks noChangeArrowheads="1"/>
          </p:cNvSpPr>
          <p:nvPr/>
        </p:nvSpPr>
        <p:spPr bwMode="auto">
          <a:xfrm>
            <a:off x="328614" y="1843306"/>
            <a:ext cx="11345862"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ct val="0"/>
              </a:spcBef>
              <a:buFontTx/>
              <a:buNone/>
            </a:pPr>
            <a:r>
              <a:rPr lang="it-IT" altLang="it-IT" sz="1400" dirty="0">
                <a:solidFill>
                  <a:srgbClr val="002060"/>
                </a:solidFill>
                <a:cs typeface="Calibri" panose="020F0502020204030204" pitchFamily="34" charset="0"/>
              </a:rPr>
              <a:t>L’interesse dei consumatori svedesi per arredamento e design è molto forte: il consumatore ricerca valore nei beni da lui acquistati per cui difficilmente si orienta verso prodotti di bassa qualità. La variabile costo infatti non è tra i principali fattori di scelta, bensì la percezione di un positivo rapporto qualità/prezzo. Sempre più attenzione viene infatti rivolta alla conformità o meno delle tecniche di produzione con il contesto ambientale e sociale (inquinamento prodotto, abuso nello sfruttamento del territorio, possibilità di riciclaggio, sfruttamento di lavoro minorile). Nello specifico, l'acquirente svedese tradizionalmente predilige mobili in legno chiaro, dalle forme semplici e stilizzate: pino, betulla e faggio sono i legni più richiesti. Le nuove generazioni sono invece maggiormente ricettive alle nuove tendenze del design e, in particolare, apprezzano materiali diversi dal legno, come metallo, plastica e vetro. I colori privilegiati dagli svedesi nella scelta dell'arredamento sono i colori neutri, e in particolare il bianco, il beige ed il grigio chiaro. </a:t>
            </a:r>
          </a:p>
          <a:p>
            <a:pPr algn="just" eaLnBrk="1" hangingPunct="1">
              <a:lnSpc>
                <a:spcPct val="100000"/>
              </a:lnSpc>
              <a:spcBef>
                <a:spcPct val="0"/>
              </a:spcBef>
              <a:buFontTx/>
              <a:buNone/>
            </a:pPr>
            <a:r>
              <a:rPr lang="it-IT" altLang="it-IT" sz="1400" dirty="0">
                <a:solidFill>
                  <a:srgbClr val="002060"/>
                </a:solidFill>
                <a:cs typeface="Calibri" panose="020F0502020204030204" pitchFamily="34" charset="0"/>
              </a:rPr>
              <a:t>In generale, le caratteristiche del design svedese sono la semplicità, il coordinamento dei modelli e il minimalismo nelle forme.</a:t>
            </a:r>
          </a:p>
          <a:p>
            <a:pPr eaLnBrk="1" hangingPunct="1">
              <a:lnSpc>
                <a:spcPct val="100000"/>
              </a:lnSpc>
              <a:spcBef>
                <a:spcPct val="0"/>
              </a:spcBef>
              <a:buFontTx/>
              <a:buNone/>
            </a:pPr>
            <a:r>
              <a:rPr lang="it-IT" altLang="it-IT" sz="1400" dirty="0">
                <a:solidFill>
                  <a:srgbClr val="002060"/>
                </a:solidFill>
                <a:cs typeface="Calibri" panose="020F0502020204030204" pitchFamily="34" charset="0"/>
              </a:rPr>
              <a:t> </a:t>
            </a:r>
          </a:p>
          <a:p>
            <a:pPr eaLnBrk="1" hangingPunct="1">
              <a:lnSpc>
                <a:spcPct val="100000"/>
              </a:lnSpc>
              <a:spcBef>
                <a:spcPct val="0"/>
              </a:spcBef>
              <a:buFontTx/>
              <a:buNone/>
            </a:pPr>
            <a:endParaRPr lang="it-IT" altLang="it-IT" sz="1400" dirty="0">
              <a:solidFill>
                <a:srgbClr val="002060"/>
              </a:solidFill>
              <a:cs typeface="Calibri" panose="020F0502020204030204" pitchFamily="34" charset="0"/>
            </a:endParaRPr>
          </a:p>
        </p:txBody>
      </p:sp>
      <p:pic>
        <p:nvPicPr>
          <p:cNvPr id="3" name="Picture 2">
            <a:extLst>
              <a:ext uri="{FF2B5EF4-FFF2-40B4-BE49-F238E27FC236}">
                <a16:creationId xmlns:a16="http://schemas.microsoft.com/office/drawing/2014/main" id="{96A039EF-6E0D-495C-8637-B95E7471540D}"/>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324267" y="3776206"/>
            <a:ext cx="3168767" cy="2112511"/>
          </a:xfrm>
          <a:prstGeom prst="rect">
            <a:avLst/>
          </a:prstGeom>
        </p:spPr>
      </p:pic>
      <p:sp>
        <p:nvSpPr>
          <p:cNvPr id="5" name="TextBox 4">
            <a:extLst>
              <a:ext uri="{FF2B5EF4-FFF2-40B4-BE49-F238E27FC236}">
                <a16:creationId xmlns:a16="http://schemas.microsoft.com/office/drawing/2014/main" id="{B42DF4C7-7D55-411E-BAF3-BA605E3DE7EA}"/>
              </a:ext>
            </a:extLst>
          </p:cNvPr>
          <p:cNvSpPr txBox="1"/>
          <p:nvPr/>
        </p:nvSpPr>
        <p:spPr>
          <a:xfrm>
            <a:off x="328614" y="3688120"/>
            <a:ext cx="7228936" cy="2523768"/>
          </a:xfrm>
          <a:prstGeom prst="rect">
            <a:avLst/>
          </a:prstGeom>
          <a:noFill/>
        </p:spPr>
        <p:txBody>
          <a:bodyPr wrap="square" rtlCol="0">
            <a:spAutoFit/>
          </a:bodyPr>
          <a:lstStyle/>
          <a:p>
            <a:pPr marL="0" marR="0" algn="just">
              <a:spcBef>
                <a:spcPts val="0"/>
              </a:spcBef>
              <a:spcAft>
                <a:spcPts val="0"/>
              </a:spcAft>
              <a:buNone/>
            </a:pPr>
            <a:r>
              <a:rPr lang="it-IT" sz="1400" dirty="0">
                <a:solidFill>
                  <a:srgbClr val="002060"/>
                </a:solidFill>
                <a:cs typeface="Calibri" panose="020F0502020204030204" pitchFamily="34" charset="0"/>
              </a:rPr>
              <a:t>Solitamente le aziende di mobili straniere si rivolgono a importatori e agenti locali per esportare in Svezia. Soprattutto le ditte di piccole dimensioni con limitate esperienze sui mercati esteri trovano nel rappresentante locale un ottimo interlocutore, con un'approfondita conoscenza del mercato, della lingua e del cliente.</a:t>
            </a:r>
            <a:endParaRPr lang="en-US" sz="1400" dirty="0">
              <a:solidFill>
                <a:srgbClr val="002060"/>
              </a:solidFill>
              <a:cs typeface="Calibri" panose="020F0502020204030204" pitchFamily="34" charset="0"/>
            </a:endParaRPr>
          </a:p>
          <a:p>
            <a:pPr marL="0" marR="0" algn="just">
              <a:spcBef>
                <a:spcPts val="0"/>
              </a:spcBef>
              <a:spcAft>
                <a:spcPts val="0"/>
              </a:spcAft>
              <a:buNone/>
            </a:pPr>
            <a:r>
              <a:rPr lang="it-IT" sz="1400" dirty="0">
                <a:solidFill>
                  <a:srgbClr val="002060"/>
                </a:solidFill>
                <a:cs typeface="Calibri" panose="020F0502020204030204" pitchFamily="34" charset="0"/>
              </a:rPr>
              <a:t>I grossisti e gli agenti che trattano mobili italiani operano prevalentemente nelle fasce di qualità  media o medio alta. Le grandi catene di negozi percorrono invece la via dell'importazione direttamente dai produttori stranieri (e italiani); questo canale di distribuzione consente di instaurare un rapporto più ravvicinato con il cliente, di comprenderne in modo più preciso le esigenze e di ridurre la distanza geografica che frequentemente gli operatori dei mercati del nord Europa lamentano nei confronti dell'Italia.</a:t>
            </a:r>
            <a:endParaRPr lang="en-US" sz="1400" dirty="0">
              <a:solidFill>
                <a:srgbClr val="002060"/>
              </a:solidFill>
              <a:cs typeface="Calibri" panose="020F0502020204030204" pitchFamily="34" charset="0"/>
            </a:endParaRPr>
          </a:p>
          <a:p>
            <a:endParaRPr lang="en-US" dirty="0"/>
          </a:p>
        </p:txBody>
      </p:sp>
      <p:sp>
        <p:nvSpPr>
          <p:cNvPr id="18" name="Slide Number Placeholder 5">
            <a:extLst>
              <a:ext uri="{FF2B5EF4-FFF2-40B4-BE49-F238E27FC236}">
                <a16:creationId xmlns:a16="http://schemas.microsoft.com/office/drawing/2014/main" id="{A6292AB0-1557-4948-877A-CB53A9C25E14}"/>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14</a:t>
            </a:fld>
            <a:endParaRPr lang="it-IT" sz="1600" dirty="0">
              <a:solidFill>
                <a:schemeClr val="tx1">
                  <a:lumMod val="95000"/>
                  <a:lumOff val="5000"/>
                </a:schemeClr>
              </a:solidFill>
            </a:endParaRPr>
          </a:p>
        </p:txBody>
      </p:sp>
    </p:spTree>
    <p:extLst>
      <p:ext uri="{BB962C8B-B14F-4D97-AF65-F5344CB8AC3E}">
        <p14:creationId xmlns:p14="http://schemas.microsoft.com/office/powerpoint/2010/main" val="354782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8025"/>
          </a:xfrm>
          <a:prstGeom prst="rect">
            <a:avLst/>
          </a:prstGeom>
        </p:spPr>
        <p:txBody>
          <a:bodyPr>
            <a:spAutoFit/>
          </a:bodyPr>
          <a:lstStyle/>
          <a:p>
            <a:pPr eaLnBrk="1" fontAlgn="auto" hangingPunct="1">
              <a:spcBef>
                <a:spcPts val="0"/>
              </a:spcBef>
              <a:spcAft>
                <a:spcPts val="0"/>
              </a:spcAft>
              <a:defRPr/>
            </a:pPr>
            <a:r>
              <a:rPr lang="it-IT" sz="40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Articoli per abbigliamento</a:t>
            </a:r>
          </a:p>
        </p:txBody>
      </p:sp>
      <p:sp>
        <p:nvSpPr>
          <p:cNvPr id="8198" name="Rettangolo 19"/>
          <p:cNvSpPr>
            <a:spLocks noChangeArrowheads="1"/>
          </p:cNvSpPr>
          <p:nvPr/>
        </p:nvSpPr>
        <p:spPr bwMode="auto">
          <a:xfrm>
            <a:off x="328613" y="2427018"/>
            <a:ext cx="1145857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eaLnBrk="1" hangingPunct="1">
              <a:lnSpc>
                <a:spcPct val="100000"/>
              </a:lnSpc>
              <a:spcBef>
                <a:spcPct val="0"/>
              </a:spcBef>
              <a:buFont typeface="Wingdings" panose="05000000000000000000" pitchFamily="2" charset="2"/>
              <a:buChar char="§"/>
            </a:pPr>
            <a:r>
              <a:rPr lang="it-IT" altLang="it-IT" sz="1800" dirty="0">
                <a:solidFill>
                  <a:srgbClr val="002060"/>
                </a:solidFill>
                <a:cs typeface="Calibri" panose="020F0502020204030204" pitchFamily="34" charset="0"/>
              </a:rPr>
              <a:t>Nel commercio al dettaglio in Svezia si assiste da alcuni anni al fenomeno della scomparsa dei punti vendita di piccoli dimensioni soppiantati dal sistema di retail delle grandi catene distributive che, operando su larga scala (H&amp;M)</a:t>
            </a:r>
          </a:p>
          <a:p>
            <a:pPr eaLnBrk="1" hangingPunct="1">
              <a:lnSpc>
                <a:spcPct val="100000"/>
              </a:lnSpc>
              <a:spcBef>
                <a:spcPct val="0"/>
              </a:spcBef>
              <a:buFontTx/>
              <a:buNone/>
            </a:pPr>
            <a:endParaRPr lang="it-IT" altLang="it-IT" sz="1800" dirty="0">
              <a:solidFill>
                <a:srgbClr val="002060"/>
              </a:solidFill>
              <a:cs typeface="Calibri" panose="020F0502020204030204" pitchFamily="34" charset="0"/>
            </a:endParaRPr>
          </a:p>
          <a:p>
            <a:pPr marL="285750" indent="-285750" eaLnBrk="1" hangingPunct="1">
              <a:lnSpc>
                <a:spcPct val="100000"/>
              </a:lnSpc>
              <a:spcBef>
                <a:spcPct val="0"/>
              </a:spcBef>
              <a:buFont typeface="Wingdings" panose="05000000000000000000" pitchFamily="2" charset="2"/>
              <a:buChar char="§"/>
            </a:pPr>
            <a:r>
              <a:rPr lang="it-IT" altLang="it-IT" sz="1800" dirty="0">
                <a:solidFill>
                  <a:srgbClr val="002060"/>
                </a:solidFill>
                <a:cs typeface="Calibri" panose="020F0502020204030204" pitchFamily="34" charset="0"/>
              </a:rPr>
              <a:t>Le grandi catene presenti operano soprattutto nel segmento medio e medio-basso</a:t>
            </a:r>
          </a:p>
          <a:p>
            <a:pPr eaLnBrk="1" hangingPunct="1">
              <a:lnSpc>
                <a:spcPct val="100000"/>
              </a:lnSpc>
              <a:spcBef>
                <a:spcPct val="0"/>
              </a:spcBef>
              <a:buFontTx/>
              <a:buNone/>
            </a:pPr>
            <a:endParaRPr lang="it-IT" altLang="it-IT" sz="1800" dirty="0">
              <a:solidFill>
                <a:srgbClr val="002060"/>
              </a:solidFill>
              <a:cs typeface="Calibri" panose="020F0502020204030204" pitchFamily="34" charset="0"/>
            </a:endParaRPr>
          </a:p>
          <a:p>
            <a:pPr marL="285750" indent="-285750" eaLnBrk="1" hangingPunct="1">
              <a:lnSpc>
                <a:spcPct val="100000"/>
              </a:lnSpc>
              <a:spcBef>
                <a:spcPct val="0"/>
              </a:spcBef>
              <a:buFont typeface="Wingdings" panose="05000000000000000000" pitchFamily="2" charset="2"/>
              <a:buChar char="§"/>
            </a:pPr>
            <a:r>
              <a:rPr lang="it-IT" altLang="it-IT" sz="1800" dirty="0">
                <a:solidFill>
                  <a:srgbClr val="002060"/>
                </a:solidFill>
                <a:cs typeface="Calibri" panose="020F0502020204030204" pitchFamily="34" charset="0"/>
              </a:rPr>
              <a:t>Esportare in Svezia, quindi, significa non solo rivolgersi ad un paese relativamente piccolo, con poco più di 10 milioni di abitanti,  ma soprattutto intercettare una fetta di mercato molto limitata dalla presenza delle numerose compagnie multinazionali</a:t>
            </a:r>
          </a:p>
        </p:txBody>
      </p:sp>
      <p:sp>
        <p:nvSpPr>
          <p:cNvPr id="16" name="Slide Number Placeholder 5">
            <a:extLst>
              <a:ext uri="{FF2B5EF4-FFF2-40B4-BE49-F238E27FC236}">
                <a16:creationId xmlns:a16="http://schemas.microsoft.com/office/drawing/2014/main" id="{19451F8C-E9A9-411B-A98C-DC42AE53EB9C}"/>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15</a:t>
            </a:fld>
            <a:endParaRPr lang="it-IT" sz="1600" dirty="0">
              <a:solidFill>
                <a:schemeClr val="tx1">
                  <a:lumMod val="95000"/>
                  <a:lumOff val="5000"/>
                </a:schemeClr>
              </a:solidFill>
            </a:endParaRPr>
          </a:p>
        </p:txBody>
      </p:sp>
    </p:spTree>
    <p:extLst>
      <p:ext uri="{BB962C8B-B14F-4D97-AF65-F5344CB8AC3E}">
        <p14:creationId xmlns:p14="http://schemas.microsoft.com/office/powerpoint/2010/main" val="1070685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8025"/>
          </a:xfrm>
          <a:prstGeom prst="rect">
            <a:avLst/>
          </a:prstGeom>
        </p:spPr>
        <p:txBody>
          <a:bodyPr>
            <a:spAutoFit/>
          </a:bodyPr>
          <a:lstStyle/>
          <a:p>
            <a:pPr eaLnBrk="1" fontAlgn="auto" hangingPunct="1">
              <a:spcBef>
                <a:spcPts val="0"/>
              </a:spcBef>
              <a:spcAft>
                <a:spcPts val="0"/>
              </a:spcAft>
              <a:defRPr/>
            </a:pPr>
            <a:r>
              <a:rPr lang="it-IT" sz="40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Prodotti alimentari</a:t>
            </a:r>
          </a:p>
        </p:txBody>
      </p:sp>
      <p:sp>
        <p:nvSpPr>
          <p:cNvPr id="8198" name="Rettangolo 19"/>
          <p:cNvSpPr>
            <a:spLocks noChangeArrowheads="1"/>
          </p:cNvSpPr>
          <p:nvPr/>
        </p:nvSpPr>
        <p:spPr bwMode="auto">
          <a:xfrm>
            <a:off x="328613" y="2150973"/>
            <a:ext cx="10980617"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None/>
            </a:pPr>
            <a:r>
              <a:rPr lang="it-IT" sz="2000" dirty="0">
                <a:solidFill>
                  <a:srgbClr val="002060"/>
                </a:solidFill>
                <a:cs typeface="Calibri" panose="020F0502020204030204" pitchFamily="34" charset="0"/>
              </a:rPr>
              <a:t>Negli ultimi anni in Svezia, i grandi produttori di cibo biologico hanno visto le loro quote di mercato aumentare in tutti i settori del comparto alimentare. </a:t>
            </a:r>
          </a:p>
          <a:p>
            <a:pPr algn="just">
              <a:spcBef>
                <a:spcPts val="0"/>
              </a:spcBef>
              <a:spcAft>
                <a:spcPts val="0"/>
              </a:spcAft>
              <a:buNone/>
            </a:pPr>
            <a:endParaRPr lang="en-US" sz="2000" dirty="0">
              <a:solidFill>
                <a:srgbClr val="002060"/>
              </a:solidFill>
              <a:cs typeface="Calibri" panose="020F0502020204030204" pitchFamily="34" charset="0"/>
            </a:endParaRPr>
          </a:p>
          <a:p>
            <a:pPr eaLnBrk="1" hangingPunct="1">
              <a:lnSpc>
                <a:spcPct val="100000"/>
              </a:lnSpc>
              <a:spcBef>
                <a:spcPct val="0"/>
              </a:spcBef>
              <a:buNone/>
            </a:pPr>
            <a:endParaRPr lang="it-IT" altLang="it-IT" sz="1600" dirty="0">
              <a:solidFill>
                <a:srgbClr val="002060"/>
              </a:solidFill>
              <a:cs typeface="Calibri" panose="020F0502020204030204" pitchFamily="34" charset="0"/>
            </a:endParaRPr>
          </a:p>
        </p:txBody>
      </p:sp>
      <p:pic>
        <p:nvPicPr>
          <p:cNvPr id="3" name="Picture 2">
            <a:extLst>
              <a:ext uri="{FF2B5EF4-FFF2-40B4-BE49-F238E27FC236}">
                <a16:creationId xmlns:a16="http://schemas.microsoft.com/office/drawing/2014/main" id="{4219F618-8D88-4E69-9E5F-719FE7528A80}"/>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904605" y="2831167"/>
            <a:ext cx="2377440" cy="1584960"/>
          </a:xfrm>
          <a:prstGeom prst="rect">
            <a:avLst/>
          </a:prstGeom>
          <a:ln>
            <a:noFill/>
          </a:ln>
          <a:effectLst>
            <a:softEdge rad="112500"/>
          </a:effectLst>
        </p:spPr>
      </p:pic>
      <p:sp>
        <p:nvSpPr>
          <p:cNvPr id="5" name="TextBox 4">
            <a:extLst>
              <a:ext uri="{FF2B5EF4-FFF2-40B4-BE49-F238E27FC236}">
                <a16:creationId xmlns:a16="http://schemas.microsoft.com/office/drawing/2014/main" id="{48C733AF-17EF-461D-9318-C18F283D1663}"/>
              </a:ext>
            </a:extLst>
          </p:cNvPr>
          <p:cNvSpPr txBox="1"/>
          <p:nvPr/>
        </p:nvSpPr>
        <p:spPr>
          <a:xfrm>
            <a:off x="333405" y="3782705"/>
            <a:ext cx="8169215" cy="1908215"/>
          </a:xfrm>
          <a:prstGeom prst="rect">
            <a:avLst/>
          </a:prstGeom>
          <a:noFill/>
        </p:spPr>
        <p:txBody>
          <a:bodyPr wrap="square" rtlCol="0">
            <a:spAutoFit/>
          </a:bodyPr>
          <a:lstStyle/>
          <a:p>
            <a:r>
              <a:rPr lang="it-IT" sz="2000" dirty="0">
                <a:solidFill>
                  <a:srgbClr val="002060"/>
                </a:solidFill>
                <a:cs typeface="Calibri" panose="020F0502020204030204" pitchFamily="34" charset="0"/>
              </a:rPr>
              <a:t>Il mercato è caratterizzato da una notevole “aggregazione oligopolistica” sia per quanto riguarda il canale della GDO (quattro gruppi presiedono più dell’85% del mercato) sia al riguardo della distribuzione al settore HO.RE.CA. presidiato da alcuni attori principali, dei quali alcuni fanno capo ai gruppi della GDO. </a:t>
            </a:r>
            <a:endParaRPr lang="en-US" sz="2000" dirty="0">
              <a:solidFill>
                <a:srgbClr val="002060"/>
              </a:solidFill>
              <a:cs typeface="Calibri" panose="020F0502020204030204" pitchFamily="34" charset="0"/>
            </a:endParaRPr>
          </a:p>
          <a:p>
            <a:endParaRPr lang="en-US" dirty="0"/>
          </a:p>
        </p:txBody>
      </p:sp>
      <p:sp>
        <p:nvSpPr>
          <p:cNvPr id="18" name="Slide Number Placeholder 5">
            <a:extLst>
              <a:ext uri="{FF2B5EF4-FFF2-40B4-BE49-F238E27FC236}">
                <a16:creationId xmlns:a16="http://schemas.microsoft.com/office/drawing/2014/main" id="{62ECF210-124A-49EF-983F-140B9694242F}"/>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16</a:t>
            </a:fld>
            <a:endParaRPr lang="it-IT" sz="1600" dirty="0">
              <a:solidFill>
                <a:schemeClr val="tx1">
                  <a:lumMod val="95000"/>
                  <a:lumOff val="5000"/>
                </a:schemeClr>
              </a:solidFill>
            </a:endParaRPr>
          </a:p>
        </p:txBody>
      </p:sp>
    </p:spTree>
    <p:extLst>
      <p:ext uri="{BB962C8B-B14F-4D97-AF65-F5344CB8AC3E}">
        <p14:creationId xmlns:p14="http://schemas.microsoft.com/office/powerpoint/2010/main" val="1521728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8025"/>
          </a:xfrm>
          <a:prstGeom prst="rect">
            <a:avLst/>
          </a:prstGeom>
        </p:spPr>
        <p:txBody>
          <a:bodyPr>
            <a:spAutoFit/>
          </a:bodyPr>
          <a:lstStyle/>
          <a:p>
            <a:pPr eaLnBrk="1" fontAlgn="auto" hangingPunct="1">
              <a:spcBef>
                <a:spcPts val="0"/>
              </a:spcBef>
              <a:spcAft>
                <a:spcPts val="0"/>
              </a:spcAft>
              <a:defRPr/>
            </a:pPr>
            <a:r>
              <a:rPr lang="it-IT" sz="40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Vino</a:t>
            </a:r>
          </a:p>
        </p:txBody>
      </p:sp>
      <p:sp>
        <p:nvSpPr>
          <p:cNvPr id="8198" name="Rettangolo 19"/>
          <p:cNvSpPr>
            <a:spLocks noChangeArrowheads="1"/>
          </p:cNvSpPr>
          <p:nvPr/>
        </p:nvSpPr>
        <p:spPr bwMode="auto">
          <a:xfrm>
            <a:off x="328613" y="1847850"/>
            <a:ext cx="10980617"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a:spcBef>
                <a:spcPct val="0"/>
              </a:spcBef>
              <a:buNone/>
            </a:pPr>
            <a:r>
              <a:rPr lang="fr-BE" sz="2000" dirty="0">
                <a:solidFill>
                  <a:srgbClr val="002060"/>
                </a:solidFill>
                <a:cs typeface="Calibri" panose="020F0502020204030204" pitchFamily="34" charset="0"/>
              </a:rPr>
              <a:t>In Svezia nel 2019 si consumavano vini per un totale di ca 240 milioni di litri, di cui il 15 %  tramite il canale della ristorazione in genere ed il rimanente, ca 201 milioni di litri da Systembolaget, l’azienda di stato per la rivendita al dettaglio di bevande alcoliche. </a:t>
            </a:r>
          </a:p>
          <a:p>
            <a:pPr marL="0" marR="0">
              <a:spcBef>
                <a:spcPct val="0"/>
              </a:spcBef>
              <a:buNone/>
            </a:pPr>
            <a:endParaRPr lang="en-US" sz="2000" dirty="0">
              <a:solidFill>
                <a:srgbClr val="002060"/>
              </a:solidFill>
              <a:cs typeface="Calibri" panose="020F0502020204030204" pitchFamily="34" charset="0"/>
            </a:endParaRPr>
          </a:p>
          <a:p>
            <a:pPr marL="0" marR="0">
              <a:spcBef>
                <a:spcPct val="0"/>
              </a:spcBef>
              <a:buNone/>
            </a:pPr>
            <a:r>
              <a:rPr lang="fr-BE" sz="2000" dirty="0">
                <a:solidFill>
                  <a:srgbClr val="002060"/>
                </a:solidFill>
                <a:cs typeface="Calibri" panose="020F0502020204030204" pitchFamily="34" charset="0"/>
              </a:rPr>
              <a:t>« Nel dettaglio l’italia al primo posto con 57 milioni di litri »</a:t>
            </a:r>
            <a:endParaRPr lang="en-US" sz="2000" dirty="0">
              <a:solidFill>
                <a:srgbClr val="002060"/>
              </a:solidFill>
              <a:cs typeface="Calibri" panose="020F0502020204030204" pitchFamily="34" charset="0"/>
            </a:endParaRPr>
          </a:p>
          <a:p>
            <a:pPr eaLnBrk="1" hangingPunct="1">
              <a:lnSpc>
                <a:spcPct val="100000"/>
              </a:lnSpc>
              <a:spcBef>
                <a:spcPct val="0"/>
              </a:spcBef>
              <a:buNone/>
            </a:pPr>
            <a:endParaRPr lang="it-IT" altLang="it-IT" sz="1600" dirty="0">
              <a:solidFill>
                <a:srgbClr val="002060"/>
              </a:solidFill>
              <a:cs typeface="Calibri" panose="020F0502020204030204" pitchFamily="34" charset="0"/>
            </a:endParaRPr>
          </a:p>
        </p:txBody>
      </p:sp>
      <p:graphicFrame>
        <p:nvGraphicFramePr>
          <p:cNvPr id="35" name="Chart 34">
            <a:extLst>
              <a:ext uri="{FF2B5EF4-FFF2-40B4-BE49-F238E27FC236}">
                <a16:creationId xmlns:a16="http://schemas.microsoft.com/office/drawing/2014/main" id="{C9DB3479-82E1-46B2-894D-CFC792CFEE74}"/>
              </a:ext>
            </a:extLst>
          </p:cNvPr>
          <p:cNvGraphicFramePr/>
          <p:nvPr>
            <p:extLst>
              <p:ext uri="{D42A27DB-BD31-4B8C-83A1-F6EECF244321}">
                <p14:modId xmlns:p14="http://schemas.microsoft.com/office/powerpoint/2010/main" val="1409401185"/>
              </p:ext>
            </p:extLst>
          </p:nvPr>
        </p:nvGraphicFramePr>
        <p:xfrm>
          <a:off x="5718055" y="3268749"/>
          <a:ext cx="5591175" cy="2452654"/>
        </p:xfrm>
        <a:graphic>
          <a:graphicData uri="http://schemas.openxmlformats.org/drawingml/2006/chart">
            <c:chart xmlns:c="http://schemas.openxmlformats.org/drawingml/2006/chart" xmlns:r="http://schemas.openxmlformats.org/officeDocument/2006/relationships" r:id="rId3"/>
          </a:graphicData>
        </a:graphic>
      </p:graphicFrame>
      <p:sp>
        <p:nvSpPr>
          <p:cNvPr id="17" name="Slide Number Placeholder 5">
            <a:extLst>
              <a:ext uri="{FF2B5EF4-FFF2-40B4-BE49-F238E27FC236}">
                <a16:creationId xmlns:a16="http://schemas.microsoft.com/office/drawing/2014/main" id="{BCF4914D-589D-4731-B7CD-9899F12FA868}"/>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17</a:t>
            </a:fld>
            <a:endParaRPr lang="it-IT" sz="1600" dirty="0">
              <a:solidFill>
                <a:schemeClr val="tx1">
                  <a:lumMod val="95000"/>
                  <a:lumOff val="5000"/>
                </a:schemeClr>
              </a:solidFill>
            </a:endParaRPr>
          </a:p>
        </p:txBody>
      </p:sp>
    </p:spTree>
    <p:extLst>
      <p:ext uri="{BB962C8B-B14F-4D97-AF65-F5344CB8AC3E}">
        <p14:creationId xmlns:p14="http://schemas.microsoft.com/office/powerpoint/2010/main" val="1683462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20"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1200150"/>
          </a:xfrm>
          <a:prstGeom prst="rect">
            <a:avLst/>
          </a:prstGeom>
        </p:spPr>
        <p:txBody>
          <a:bodyPr>
            <a:spAutoFit/>
          </a:bodyPr>
          <a:lstStyle/>
          <a:p>
            <a:pPr algn="r" eaLnBrk="1" fontAlgn="auto" hangingPunct="1">
              <a:spcBef>
                <a:spcPts val="0"/>
              </a:spcBef>
              <a:spcAft>
                <a:spcPts val="0"/>
              </a:spcAft>
              <a:defRPr/>
            </a:pPr>
            <a:r>
              <a:rPr lang="it-IT" sz="3600" b="1" dirty="0">
                <a:ln w="0"/>
                <a:solidFill>
                  <a:srgbClr val="C00000"/>
                </a:solidFill>
                <a:effectLst>
                  <a:outerShdw blurRad="38100" dist="25400" dir="5400000" algn="ctr" rotWithShape="0">
                    <a:srgbClr val="6E747A">
                      <a:alpha val="43000"/>
                    </a:srgbClr>
                  </a:outerShdw>
                </a:effectLst>
                <a:cs typeface="Calibri" panose="020F0502020204030204" pitchFamily="34" charset="0"/>
              </a:rPr>
              <a:t>Il supporto offerto dalla rete CCIE:</a:t>
            </a:r>
          </a:p>
          <a:p>
            <a:pPr algn="r" eaLnBrk="1" fontAlgn="auto" hangingPunct="1">
              <a:spcBef>
                <a:spcPts val="0"/>
              </a:spcBef>
              <a:spcAft>
                <a:spcPts val="0"/>
              </a:spcAft>
              <a:defRPr/>
            </a:pPr>
            <a:r>
              <a:rPr lang="it-IT" sz="3600" b="1" dirty="0">
                <a:ln w="0"/>
                <a:solidFill>
                  <a:srgbClr val="C00000"/>
                </a:solidFill>
                <a:effectLst>
                  <a:outerShdw blurRad="38100" dist="25400" dir="5400000" algn="ctr" rotWithShape="0">
                    <a:srgbClr val="6E747A">
                      <a:alpha val="43000"/>
                    </a:srgbClr>
                  </a:outerShdw>
                </a:effectLst>
                <a:cs typeface="Calibri" panose="020F0502020204030204" pitchFamily="34" charset="0"/>
              </a:rPr>
              <a:t>i servizi della Camera di Commercio Italiana per la Svezia </a:t>
            </a:r>
          </a:p>
        </p:txBody>
      </p:sp>
      <p:sp>
        <p:nvSpPr>
          <p:cNvPr id="9222" name="Rettangolo 19"/>
          <p:cNvSpPr>
            <a:spLocks noChangeArrowheads="1"/>
          </p:cNvSpPr>
          <p:nvPr/>
        </p:nvSpPr>
        <p:spPr bwMode="auto">
          <a:xfrm>
            <a:off x="328613" y="2623479"/>
            <a:ext cx="1145857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342900" indent="-342900" eaLnBrk="1" hangingPunct="1">
              <a:lnSpc>
                <a:spcPct val="100000"/>
              </a:lnSpc>
              <a:spcBef>
                <a:spcPct val="0"/>
              </a:spcBef>
              <a:buFont typeface="Wingdings" panose="05000000000000000000" pitchFamily="2" charset="2"/>
              <a:buChar char="v"/>
            </a:pPr>
            <a:r>
              <a:rPr lang="it-IT" altLang="it-IT" sz="2400" dirty="0">
                <a:solidFill>
                  <a:srgbClr val="002060"/>
                </a:solidFill>
                <a:cs typeface="Calibri" panose="020F0502020204030204" pitchFamily="34" charset="0"/>
              </a:rPr>
              <a:t>Eventi e comunicazione</a:t>
            </a:r>
          </a:p>
          <a:p>
            <a:pPr eaLnBrk="1" hangingPunct="1">
              <a:lnSpc>
                <a:spcPct val="100000"/>
              </a:lnSpc>
              <a:spcBef>
                <a:spcPct val="0"/>
              </a:spcBef>
              <a:buNone/>
            </a:pPr>
            <a:endParaRPr lang="it-IT" altLang="it-IT" sz="2400" dirty="0">
              <a:solidFill>
                <a:srgbClr val="002060"/>
              </a:solidFill>
              <a:cs typeface="Calibri" panose="020F0502020204030204" pitchFamily="34" charset="0"/>
            </a:endParaRPr>
          </a:p>
          <a:p>
            <a:pPr marL="342900" indent="-342900" eaLnBrk="1" hangingPunct="1">
              <a:lnSpc>
                <a:spcPct val="100000"/>
              </a:lnSpc>
              <a:spcBef>
                <a:spcPct val="0"/>
              </a:spcBef>
              <a:buFont typeface="Wingdings" panose="05000000000000000000" pitchFamily="2" charset="2"/>
              <a:buChar char="v"/>
            </a:pPr>
            <a:r>
              <a:rPr lang="it-IT" altLang="it-IT" sz="2400" dirty="0">
                <a:solidFill>
                  <a:srgbClr val="002060"/>
                </a:solidFill>
                <a:cs typeface="Calibri" panose="020F0502020204030204" pitchFamily="34" charset="0"/>
              </a:rPr>
              <a:t>Servizi informativi</a:t>
            </a:r>
          </a:p>
          <a:p>
            <a:pPr eaLnBrk="1" hangingPunct="1">
              <a:lnSpc>
                <a:spcPct val="100000"/>
              </a:lnSpc>
              <a:spcBef>
                <a:spcPct val="0"/>
              </a:spcBef>
              <a:buNone/>
            </a:pPr>
            <a:endParaRPr lang="it-IT" altLang="it-IT" sz="2400" dirty="0">
              <a:solidFill>
                <a:srgbClr val="002060"/>
              </a:solidFill>
              <a:cs typeface="Calibri" panose="020F0502020204030204" pitchFamily="34" charset="0"/>
            </a:endParaRPr>
          </a:p>
          <a:p>
            <a:pPr marL="342900" indent="-342900" eaLnBrk="1" hangingPunct="1">
              <a:lnSpc>
                <a:spcPct val="100000"/>
              </a:lnSpc>
              <a:spcBef>
                <a:spcPct val="0"/>
              </a:spcBef>
              <a:buFont typeface="Wingdings" panose="05000000000000000000" pitchFamily="2" charset="2"/>
              <a:buChar char="v"/>
            </a:pPr>
            <a:r>
              <a:rPr lang="it-IT" altLang="it-IT" sz="2400" dirty="0">
                <a:solidFill>
                  <a:srgbClr val="002060"/>
                </a:solidFill>
                <a:cs typeface="Calibri" panose="020F0502020204030204" pitchFamily="34" charset="0"/>
              </a:rPr>
              <a:t>Business contact</a:t>
            </a:r>
          </a:p>
          <a:p>
            <a:pPr eaLnBrk="1" hangingPunct="1">
              <a:lnSpc>
                <a:spcPct val="100000"/>
              </a:lnSpc>
              <a:spcBef>
                <a:spcPct val="0"/>
              </a:spcBef>
              <a:buNone/>
            </a:pPr>
            <a:endParaRPr lang="it-IT" altLang="it-IT" sz="2400" dirty="0">
              <a:solidFill>
                <a:srgbClr val="002060"/>
              </a:solidFill>
              <a:cs typeface="Calibri" panose="020F0502020204030204" pitchFamily="34" charset="0"/>
            </a:endParaRPr>
          </a:p>
          <a:p>
            <a:pPr marL="342900" indent="-342900" eaLnBrk="1" hangingPunct="1">
              <a:lnSpc>
                <a:spcPct val="100000"/>
              </a:lnSpc>
              <a:spcBef>
                <a:spcPct val="0"/>
              </a:spcBef>
              <a:buFont typeface="Wingdings" panose="05000000000000000000" pitchFamily="2" charset="2"/>
              <a:buChar char="v"/>
            </a:pPr>
            <a:r>
              <a:rPr lang="it-IT" altLang="it-IT" sz="2400" dirty="0">
                <a:solidFill>
                  <a:srgbClr val="002060"/>
                </a:solidFill>
                <a:cs typeface="Calibri" panose="020F0502020204030204" pitchFamily="34" charset="0"/>
              </a:rPr>
              <a:t>Servizi assistenza e di consulenza specializzata</a:t>
            </a:r>
          </a:p>
        </p:txBody>
      </p:sp>
      <p:pic>
        <p:nvPicPr>
          <p:cNvPr id="6" name="Picture 5">
            <a:extLst>
              <a:ext uri="{FF2B5EF4-FFF2-40B4-BE49-F238E27FC236}">
                <a16:creationId xmlns:a16="http://schemas.microsoft.com/office/drawing/2014/main" id="{55DAB578-21B9-42AB-8E81-630C7259FB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0437" y="3118965"/>
            <a:ext cx="2857500" cy="1905000"/>
          </a:xfrm>
          <a:prstGeom prst="rect">
            <a:avLst/>
          </a:prstGeom>
        </p:spPr>
      </p:pic>
      <p:sp>
        <p:nvSpPr>
          <p:cNvPr id="17" name="Slide Number Placeholder 5">
            <a:extLst>
              <a:ext uri="{FF2B5EF4-FFF2-40B4-BE49-F238E27FC236}">
                <a16:creationId xmlns:a16="http://schemas.microsoft.com/office/drawing/2014/main" id="{92D057D7-5786-49E4-B886-2D721EB209B8}"/>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18</a:t>
            </a:fld>
            <a:endParaRPr lang="it-IT" sz="1600" dirty="0">
              <a:solidFill>
                <a:schemeClr val="tx1">
                  <a:lumMod val="95000"/>
                  <a:lumOff val="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8"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pic>
        <p:nvPicPr>
          <p:cNvPr id="11270" name="Immagine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2075" y="1062038"/>
            <a:ext cx="9051925" cy="503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ttangolo 19"/>
          <p:cNvSpPr>
            <a:spLocks noChangeArrowheads="1"/>
          </p:cNvSpPr>
          <p:nvPr/>
        </p:nvSpPr>
        <p:spPr bwMode="auto">
          <a:xfrm>
            <a:off x="9353550" y="1162050"/>
            <a:ext cx="2505075" cy="670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2000" dirty="0">
                <a:solidFill>
                  <a:srgbClr val="002060"/>
                </a:solidFill>
                <a:cs typeface="Calibri" panose="020F0502020204030204" pitchFamily="34" charset="0"/>
              </a:rPr>
              <a:t>Contatti</a:t>
            </a: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r>
              <a:rPr lang="it-IT" altLang="it-IT" sz="2000" dirty="0">
                <a:solidFill>
                  <a:srgbClr val="002060"/>
                </a:solidFill>
                <a:cs typeface="Calibri" panose="020F0502020204030204" pitchFamily="34" charset="0"/>
              </a:rPr>
              <a:t>E-mail</a:t>
            </a:r>
          </a:p>
          <a:p>
            <a:pPr eaLnBrk="1" hangingPunct="1">
              <a:lnSpc>
                <a:spcPct val="100000"/>
              </a:lnSpc>
              <a:spcBef>
                <a:spcPct val="0"/>
              </a:spcBef>
              <a:buFontTx/>
              <a:buNone/>
            </a:pPr>
            <a:r>
              <a:rPr lang="en-US" sz="1400" b="0" i="0" u="none" strike="noStrike" dirty="0">
                <a:solidFill>
                  <a:srgbClr val="6F6F6F"/>
                </a:solidFill>
                <a:effectLst/>
                <a:latin typeface="Arial" panose="020B0604020202020204" pitchFamily="34" charset="0"/>
                <a:hlinkClick r:id="rId4"/>
              </a:rPr>
              <a:t>info@italchamber.se</a:t>
            </a:r>
            <a:endParaRPr lang="en-US" sz="1400" b="0" i="0" u="none" strike="noStrike" dirty="0">
              <a:solidFill>
                <a:srgbClr val="6F6F6F"/>
              </a:solidFill>
              <a:effectLst/>
              <a:latin typeface="Arial" panose="020B0604020202020204" pitchFamily="34" charset="0"/>
            </a:endParaRPr>
          </a:p>
          <a:p>
            <a:pPr eaLnBrk="1" hangingPunct="1">
              <a:lnSpc>
                <a:spcPct val="100000"/>
              </a:lnSpc>
              <a:spcBef>
                <a:spcPct val="0"/>
              </a:spcBef>
              <a:buFontTx/>
              <a:buNone/>
            </a:pPr>
            <a:endParaRPr lang="en-US" sz="1400" dirty="0">
              <a:solidFill>
                <a:srgbClr val="6F6F6F"/>
              </a:solidFill>
              <a:latin typeface="Arial" panose="020B0604020202020204" pitchFamily="34" charset="0"/>
              <a:cs typeface="Calibri" panose="020F0502020204030204" pitchFamily="34" charset="0"/>
            </a:endParaRPr>
          </a:p>
          <a:p>
            <a:pPr eaLnBrk="1" hangingPunct="1">
              <a:lnSpc>
                <a:spcPct val="100000"/>
              </a:lnSpc>
              <a:spcBef>
                <a:spcPct val="0"/>
              </a:spcBef>
              <a:buNone/>
            </a:pPr>
            <a:r>
              <a:rPr lang="en-US" sz="2000" dirty="0">
                <a:solidFill>
                  <a:srgbClr val="002060"/>
                </a:solidFill>
                <a:cs typeface="Calibri" panose="020F0502020204030204" pitchFamily="34" charset="0"/>
              </a:rPr>
              <a:t>Sito web</a:t>
            </a:r>
            <a:endParaRPr lang="it-IT" sz="2000" dirty="0">
              <a:solidFill>
                <a:srgbClr val="002060"/>
              </a:solidFill>
              <a:cs typeface="Calibri" panose="020F0502020204030204" pitchFamily="34" charset="0"/>
            </a:endParaRPr>
          </a:p>
          <a:p>
            <a:pPr eaLnBrk="1" hangingPunct="1">
              <a:lnSpc>
                <a:spcPct val="100000"/>
              </a:lnSpc>
              <a:spcBef>
                <a:spcPct val="0"/>
              </a:spcBef>
              <a:buFontTx/>
              <a:buNone/>
            </a:pPr>
            <a:r>
              <a:rPr lang="en-US" sz="1400" b="0" i="0" u="none" strike="noStrike" dirty="0">
                <a:solidFill>
                  <a:srgbClr val="6F6F6F"/>
                </a:solidFill>
                <a:effectLst/>
                <a:latin typeface="Arial" panose="020B0604020202020204" pitchFamily="34" charset="0"/>
                <a:hlinkClick r:id="rId5"/>
              </a:rPr>
              <a:t>www.italchamber.se</a:t>
            </a:r>
            <a:endParaRPr lang="en-US" sz="1400" b="0" i="0" u="none" strike="noStrike" dirty="0">
              <a:solidFill>
                <a:srgbClr val="6F6F6F"/>
              </a:solidFill>
              <a:effectLst/>
              <a:latin typeface="Arial" panose="020B0604020202020204" pitchFamily="34" charset="0"/>
            </a:endParaRPr>
          </a:p>
          <a:p>
            <a:pPr eaLnBrk="1" hangingPunct="1">
              <a:lnSpc>
                <a:spcPct val="100000"/>
              </a:lnSpc>
              <a:spcBef>
                <a:spcPct val="0"/>
              </a:spcBef>
              <a:buFontTx/>
              <a:buNone/>
            </a:pPr>
            <a:endParaRPr lang="en-US" sz="1400" dirty="0">
              <a:solidFill>
                <a:srgbClr val="6F6F6F"/>
              </a:solidFill>
              <a:latin typeface="Arial" panose="020B0604020202020204" pitchFamily="34" charset="0"/>
            </a:endParaRPr>
          </a:p>
          <a:p>
            <a:pPr eaLnBrk="1" hangingPunct="1">
              <a:lnSpc>
                <a:spcPct val="100000"/>
              </a:lnSpc>
              <a:spcBef>
                <a:spcPct val="0"/>
              </a:spcBef>
              <a:buNone/>
            </a:pPr>
            <a:r>
              <a:rPr lang="de-DE" sz="2000" dirty="0">
                <a:solidFill>
                  <a:srgbClr val="002060"/>
                </a:solidFill>
                <a:cs typeface="Calibri" panose="020F0502020204030204" pitchFamily="34" charset="0"/>
              </a:rPr>
              <a:t>Tel </a:t>
            </a:r>
            <a:r>
              <a:rPr lang="de-DE" sz="1400" dirty="0">
                <a:solidFill>
                  <a:schemeClr val="tx1">
                    <a:lumMod val="95000"/>
                    <a:lumOff val="5000"/>
                  </a:schemeClr>
                </a:solidFill>
                <a:latin typeface="Arial" panose="020B0604020202020204" pitchFamily="34" charset="0"/>
              </a:rPr>
              <a:t>+46 (0)8-611 25 40</a:t>
            </a:r>
            <a:endParaRPr lang="en-US" sz="1400" dirty="0">
              <a:solidFill>
                <a:schemeClr val="tx1">
                  <a:lumMod val="95000"/>
                  <a:lumOff val="5000"/>
                </a:schemeClr>
              </a:solidFill>
              <a:latin typeface="Arial" panose="020B0604020202020204" pitchFamily="34" charset="0"/>
            </a:endParaRPr>
          </a:p>
          <a:p>
            <a:pPr eaLnBrk="1" hangingPunct="1">
              <a:lnSpc>
                <a:spcPct val="100000"/>
              </a:lnSpc>
              <a:spcBef>
                <a:spcPct val="0"/>
              </a:spcBef>
              <a:buFontTx/>
              <a:buNone/>
            </a:pPr>
            <a:endParaRPr lang="en-US" altLang="it-IT" sz="1400" dirty="0">
              <a:solidFill>
                <a:srgbClr val="6F6F6F"/>
              </a:solidFill>
              <a:latin typeface="Arial" panose="020B0604020202020204" pitchFamily="34" charset="0"/>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p:txBody>
      </p:sp>
      <p:sp>
        <p:nvSpPr>
          <p:cNvPr id="16" name="Slide Number Placeholder 5">
            <a:extLst>
              <a:ext uri="{FF2B5EF4-FFF2-40B4-BE49-F238E27FC236}">
                <a16:creationId xmlns:a16="http://schemas.microsoft.com/office/drawing/2014/main" id="{6CCCD5CE-E4EF-474F-B295-F1427B069479}"/>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19</a:t>
            </a:fld>
            <a:endParaRPr lang="it-IT" sz="1600"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8025"/>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w="0"/>
                <a:solidFill>
                  <a:srgbClr val="C00000"/>
                </a:solidFill>
                <a:effectLst>
                  <a:outerShdw blurRad="38100" dist="25400" dir="5400000" algn="ctr" rotWithShape="0">
                    <a:srgbClr val="6E747A">
                      <a:alpha val="43000"/>
                    </a:srgbClr>
                  </a:outerShdw>
                </a:effectLst>
                <a:uLnTx/>
                <a:uFillTx/>
                <a:latin typeface="Calibri" panose="020F0502020204030204" pitchFamily="34" charset="0"/>
                <a:ea typeface="+mn-ea"/>
                <a:cs typeface="Calibri" panose="020F0502020204030204" pitchFamily="34" charset="0"/>
              </a:rPr>
              <a:t>Quadro macroeconomico Svezia</a:t>
            </a:r>
          </a:p>
        </p:txBody>
      </p:sp>
      <p:sp>
        <p:nvSpPr>
          <p:cNvPr id="3078" name="Rettangolo 19"/>
          <p:cNvSpPr>
            <a:spLocks noChangeArrowheads="1"/>
          </p:cNvSpPr>
          <p:nvPr/>
        </p:nvSpPr>
        <p:spPr bwMode="auto">
          <a:xfrm>
            <a:off x="328613" y="2012950"/>
            <a:ext cx="11458575"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altLang="it-IT" sz="2000" b="1" dirty="0">
                <a:solidFill>
                  <a:srgbClr val="002060"/>
                </a:solidFill>
                <a:cs typeface="Calibri" panose="020F0502020204030204" pitchFamily="34" charset="0"/>
              </a:rPr>
              <a:t>Superficie: </a:t>
            </a:r>
            <a:r>
              <a:rPr lang="it-IT" altLang="it-IT" sz="2000" dirty="0">
                <a:solidFill>
                  <a:srgbClr val="002060"/>
                </a:solidFill>
                <a:cs typeface="Calibri" panose="020F0502020204030204" pitchFamily="34" charset="0"/>
              </a:rPr>
              <a:t>450.295 kmq (una volta e mezza l'Italia)</a:t>
            </a:r>
          </a:p>
          <a:p>
            <a:pPr eaLnBrk="1" hangingPunct="1">
              <a:lnSpc>
                <a:spcPct val="100000"/>
              </a:lnSpc>
              <a:spcBef>
                <a:spcPct val="0"/>
              </a:spcBef>
              <a:buNone/>
            </a:pPr>
            <a:r>
              <a:rPr lang="it-IT" altLang="it-IT" sz="2000" b="1" dirty="0">
                <a:solidFill>
                  <a:srgbClr val="002060"/>
                </a:solidFill>
                <a:cs typeface="Calibri" panose="020F0502020204030204" pitchFamily="34" charset="0"/>
              </a:rPr>
              <a:t>Popolazione:</a:t>
            </a:r>
            <a:r>
              <a:rPr lang="it-IT" altLang="it-IT" sz="2000" b="1" dirty="0">
                <a:cs typeface="Calibri" panose="020F0502020204030204" pitchFamily="34" charset="0"/>
              </a:rPr>
              <a:t> </a:t>
            </a:r>
            <a:r>
              <a:rPr lang="it-IT" altLang="it-IT" sz="2000" dirty="0">
                <a:solidFill>
                  <a:srgbClr val="002060"/>
                </a:solidFill>
                <a:cs typeface="Calibri" panose="020F0502020204030204" pitchFamily="34" charset="0"/>
              </a:rPr>
              <a:t>10.330.000</a:t>
            </a:r>
          </a:p>
          <a:p>
            <a:pPr marL="0" marR="0" lvl="0" indent="0" defTabSz="914400" eaLnBrk="1" latinLnBrk="0" hangingPunct="1">
              <a:lnSpc>
                <a:spcPct val="100000"/>
              </a:lnSpc>
              <a:spcBef>
                <a:spcPct val="0"/>
              </a:spcBef>
              <a:buClrTx/>
              <a:buSzTx/>
              <a:buNone/>
              <a:tabLst/>
              <a:defRPr/>
            </a:pPr>
            <a:r>
              <a:rPr lang="it-IT" altLang="it-IT" sz="2000" b="1" dirty="0">
                <a:solidFill>
                  <a:srgbClr val="002060"/>
                </a:solidFill>
                <a:cs typeface="Calibri" panose="020F0502020204030204" pitchFamily="34" charset="0"/>
              </a:rPr>
              <a:t>Capitale: </a:t>
            </a:r>
            <a:r>
              <a:rPr lang="it-IT" altLang="it-IT" sz="2000" dirty="0">
                <a:solidFill>
                  <a:srgbClr val="002060"/>
                </a:solidFill>
                <a:cs typeface="Calibri" panose="020F0502020204030204" pitchFamily="34" charset="0"/>
              </a:rPr>
              <a:t>Stoccolma</a:t>
            </a:r>
          </a:p>
          <a:p>
            <a:pPr eaLnBrk="1" hangingPunct="1">
              <a:lnSpc>
                <a:spcPct val="100000"/>
              </a:lnSpc>
              <a:spcBef>
                <a:spcPct val="0"/>
              </a:spcBef>
              <a:buNone/>
            </a:pPr>
            <a:r>
              <a:rPr lang="it-IT" altLang="it-IT" sz="2000" b="1" dirty="0">
                <a:solidFill>
                  <a:srgbClr val="002060"/>
                </a:solidFill>
                <a:cs typeface="Calibri" panose="020F0502020204030204" pitchFamily="34" charset="0"/>
              </a:rPr>
              <a:t>Moneta: </a:t>
            </a:r>
            <a:r>
              <a:rPr lang="it-IT" altLang="it-IT" sz="2000" dirty="0">
                <a:solidFill>
                  <a:srgbClr val="002060"/>
                </a:solidFill>
                <a:cs typeface="Calibri" panose="020F0502020204030204" pitchFamily="34" charset="0"/>
              </a:rPr>
              <a:t>Corona svedese (SEK)</a:t>
            </a:r>
          </a:p>
          <a:p>
            <a:pPr marL="0" marR="0" lvl="0" indent="0" algn="l" defTabSz="914400" rtl="0" eaLnBrk="1" fontAlgn="base" latinLnBrk="0" hangingPunct="1">
              <a:lnSpc>
                <a:spcPct val="100000"/>
              </a:lnSpc>
              <a:spcBef>
                <a:spcPct val="0"/>
              </a:spcBef>
              <a:spcAft>
                <a:spcPct val="0"/>
              </a:spcAft>
              <a:buClrTx/>
              <a:buSzTx/>
              <a:buFontTx/>
              <a:buNone/>
              <a:tabLst/>
              <a:defRPr/>
            </a:pPr>
            <a:r>
              <a:rPr lang="it-IT" altLang="it-IT" sz="2000" b="1" dirty="0">
                <a:solidFill>
                  <a:srgbClr val="002060"/>
                </a:solidFill>
                <a:cs typeface="Calibri" panose="020F0502020204030204" pitchFamily="34" charset="0"/>
              </a:rPr>
              <a:t>Lingua: </a:t>
            </a:r>
            <a:r>
              <a:rPr lang="it-IT" altLang="it-IT" sz="2000" dirty="0">
                <a:solidFill>
                  <a:srgbClr val="002060"/>
                </a:solidFill>
                <a:cs typeface="Calibri" panose="020F0502020204030204" pitchFamily="34" charset="0"/>
              </a:rPr>
              <a:t>Svedese</a:t>
            </a:r>
          </a:p>
          <a:p>
            <a:pPr marL="0" marR="0" lvl="0" indent="0" algn="l" defTabSz="914400" rtl="0" eaLnBrk="1" fontAlgn="base" latinLnBrk="0" hangingPunct="1">
              <a:lnSpc>
                <a:spcPct val="100000"/>
              </a:lnSpc>
              <a:spcBef>
                <a:spcPct val="0"/>
              </a:spcBef>
              <a:spcAft>
                <a:spcPct val="0"/>
              </a:spcAft>
              <a:buClrTx/>
              <a:buSzTx/>
              <a:buFontTx/>
              <a:buNone/>
              <a:tabLst/>
              <a:defRPr/>
            </a:pPr>
            <a:endParaRPr lang="it-IT" altLang="it-IT" sz="2000" dirty="0">
              <a:solidFill>
                <a:srgbClr val="002060"/>
              </a:solidFill>
              <a:cs typeface="Calibri" panose="020F050202020403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it-IT" altLang="it-IT" sz="2000" dirty="0">
                <a:solidFill>
                  <a:srgbClr val="002060"/>
                </a:solidFill>
                <a:cs typeface="Calibri" panose="020F0502020204030204" pitchFamily="34" charset="0"/>
              </a:rPr>
              <a:t>La Svezia nel 2019 con un PIL di circa 483 miliardi di Euro, registrava un export di beni e servizi pari a 214 miliardi di Euro corrispondenti a ben il 44% del PIL del Paese.</a:t>
            </a:r>
          </a:p>
          <a:p>
            <a:pPr marL="0" marR="0" lvl="0" indent="0" algn="l" defTabSz="914400" rtl="0" eaLnBrk="1" fontAlgn="base" latinLnBrk="0" hangingPunct="1">
              <a:lnSpc>
                <a:spcPct val="100000"/>
              </a:lnSpc>
              <a:spcBef>
                <a:spcPct val="0"/>
              </a:spcBef>
              <a:spcAft>
                <a:spcPct val="0"/>
              </a:spcAft>
              <a:buClrTx/>
              <a:buSzTx/>
              <a:buFontTx/>
              <a:buNone/>
              <a:tabLst/>
              <a:defRPr/>
            </a:pPr>
            <a:endParaRPr lang="it-IT" altLang="it-IT" sz="2000" dirty="0">
              <a:solidFill>
                <a:srgbClr val="002060"/>
              </a:solidFill>
              <a:cs typeface="Calibri" panose="020F050202020403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it-IT" altLang="it-IT" sz="2000" dirty="0">
              <a:solidFill>
                <a:srgbClr val="002060"/>
              </a:solidFill>
              <a:cs typeface="Calibri" panose="020F0502020204030204" pitchFamily="34" charset="0"/>
            </a:endParaRPr>
          </a:p>
        </p:txBody>
      </p:sp>
      <p:sp>
        <p:nvSpPr>
          <p:cNvPr id="6" name="Slide Number Placeholder 5">
            <a:extLst>
              <a:ext uri="{FF2B5EF4-FFF2-40B4-BE49-F238E27FC236}">
                <a16:creationId xmlns:a16="http://schemas.microsoft.com/office/drawing/2014/main" id="{B8691DB5-3074-4FF5-8AD0-5DD5853F7790}"/>
              </a:ext>
            </a:extLst>
          </p:cNvPr>
          <p:cNvSpPr>
            <a:spLocks noGrp="1"/>
          </p:cNvSpPr>
          <p:nvPr>
            <p:ph type="sldNum" sz="quarter" idx="12"/>
          </p:nvPr>
        </p:nvSpPr>
        <p:spPr>
          <a:xfrm>
            <a:off x="3314700" y="6346899"/>
            <a:ext cx="2743200" cy="365125"/>
          </a:xfrm>
        </p:spPr>
        <p:txBody>
          <a:bodyPr/>
          <a:lstStyle/>
          <a:p>
            <a:pPr>
              <a:defRPr/>
            </a:pPr>
            <a:fld id="{4A9A2DE3-8E15-42E1-A13B-C83555AE6E22}" type="slidenum">
              <a:rPr lang="it-IT" sz="1800" smtClean="0">
                <a:solidFill>
                  <a:schemeClr val="tx1">
                    <a:lumMod val="95000"/>
                    <a:lumOff val="5000"/>
                  </a:schemeClr>
                </a:solidFill>
              </a:rPr>
              <a:pPr>
                <a:defRPr/>
              </a:pPr>
              <a:t>2</a:t>
            </a:fld>
            <a:endParaRPr lang="it-IT" sz="1800" dirty="0">
              <a:solidFill>
                <a:schemeClr val="tx1">
                  <a:lumMod val="95000"/>
                  <a:lumOff val="5000"/>
                </a:schemeClr>
              </a:solidFill>
            </a:endParaRPr>
          </a:p>
        </p:txBody>
      </p:sp>
    </p:spTree>
    <p:extLst>
      <p:ext uri="{BB962C8B-B14F-4D97-AF65-F5344CB8AC3E}">
        <p14:creationId xmlns:p14="http://schemas.microsoft.com/office/powerpoint/2010/main" val="105959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8025"/>
          </a:xfrm>
          <a:prstGeom prst="rect">
            <a:avLst/>
          </a:prstGeom>
        </p:spPr>
        <p:txBody>
          <a:bodyPr>
            <a:spAutoFit/>
          </a:bodyPr>
          <a:lstStyle/>
          <a:p>
            <a:pPr eaLnBrk="1" fontAlgn="auto" hangingPunct="1">
              <a:spcBef>
                <a:spcPts val="0"/>
              </a:spcBef>
              <a:spcAft>
                <a:spcPts val="0"/>
              </a:spcAft>
              <a:defRPr/>
            </a:pPr>
            <a:r>
              <a:rPr lang="it-IT" sz="40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Principali settori produttivi</a:t>
            </a:r>
          </a:p>
        </p:txBody>
      </p:sp>
      <p:sp>
        <p:nvSpPr>
          <p:cNvPr id="3078" name="Rettangolo 19"/>
          <p:cNvSpPr>
            <a:spLocks noChangeArrowheads="1"/>
          </p:cNvSpPr>
          <p:nvPr/>
        </p:nvSpPr>
        <p:spPr bwMode="auto">
          <a:xfrm>
            <a:off x="328613" y="2012950"/>
            <a:ext cx="11458575"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2000" dirty="0">
                <a:solidFill>
                  <a:srgbClr val="002060"/>
                </a:solidFill>
                <a:cs typeface="Calibri" panose="020F0502020204030204" pitchFamily="34" charset="0"/>
              </a:rPr>
              <a:t>L´ECONOMIA DELLA SVEZIA SI BASA SU:</a:t>
            </a:r>
          </a:p>
          <a:p>
            <a:pPr marL="342900" indent="-342900" eaLnBrk="1" hangingPunct="1">
              <a:lnSpc>
                <a:spcPct val="100000"/>
              </a:lnSpc>
              <a:spcBef>
                <a:spcPct val="0"/>
              </a:spcBef>
              <a:buFont typeface="Wingdings" panose="05000000000000000000" pitchFamily="2" charset="2"/>
              <a:buChar char="Ø"/>
            </a:pPr>
            <a:r>
              <a:rPr lang="it-IT" altLang="it-IT" sz="2000" b="1" dirty="0">
                <a:solidFill>
                  <a:srgbClr val="002060"/>
                </a:solidFill>
                <a:cs typeface="Calibri" panose="020F0502020204030204" pitchFamily="34" charset="0"/>
              </a:rPr>
              <a:t>Risorse naturali :</a:t>
            </a:r>
          </a:p>
          <a:p>
            <a:pPr marL="2516188" indent="-403225" eaLnBrk="1" hangingPunct="1">
              <a:lnSpc>
                <a:spcPct val="100000"/>
              </a:lnSpc>
              <a:spcBef>
                <a:spcPct val="0"/>
              </a:spcBef>
              <a:buFont typeface="+mj-lt"/>
              <a:buAutoNum type="romanUcPeriod"/>
            </a:pPr>
            <a:r>
              <a:rPr lang="it-IT" altLang="it-IT" sz="2000" dirty="0">
                <a:solidFill>
                  <a:srgbClr val="002060"/>
                </a:solidFill>
                <a:cs typeface="Calibri" panose="020F0502020204030204" pitchFamily="34" charset="0"/>
              </a:rPr>
              <a:t>minerali e metalli (ferro, piombo, rame, zinco, tungsteno, manganese, argento e oro)</a:t>
            </a:r>
          </a:p>
          <a:p>
            <a:pPr marL="2516188" indent="-403225" eaLnBrk="1" hangingPunct="1">
              <a:lnSpc>
                <a:spcPct val="100000"/>
              </a:lnSpc>
              <a:spcBef>
                <a:spcPct val="0"/>
              </a:spcBef>
              <a:buFont typeface="+mj-lt"/>
              <a:buAutoNum type="romanUcPeriod"/>
            </a:pPr>
            <a:r>
              <a:rPr lang="it-IT" altLang="it-IT" sz="2000" dirty="0">
                <a:solidFill>
                  <a:srgbClr val="002060"/>
                </a:solidFill>
                <a:cs typeface="Calibri" panose="020F0502020204030204" pitchFamily="34" charset="0"/>
              </a:rPr>
              <a:t>produzione di legname (le foreste ricoprono il 60% del territorio svedese)</a:t>
            </a:r>
          </a:p>
          <a:p>
            <a:pPr eaLnBrk="1" hangingPunct="1">
              <a:lnSpc>
                <a:spcPct val="100000"/>
              </a:lnSpc>
              <a:spcBef>
                <a:spcPct val="0"/>
              </a:spcBef>
              <a:buNone/>
            </a:pPr>
            <a:endParaRPr lang="it-IT" altLang="it-IT" sz="2000" dirty="0">
              <a:solidFill>
                <a:srgbClr val="002060"/>
              </a:solidFill>
              <a:cs typeface="Calibri" panose="020F0502020204030204" pitchFamily="34" charset="0"/>
            </a:endParaRPr>
          </a:p>
          <a:p>
            <a:pPr marL="342900" indent="-342900" eaLnBrk="1" hangingPunct="1">
              <a:lnSpc>
                <a:spcPct val="100000"/>
              </a:lnSpc>
              <a:spcBef>
                <a:spcPct val="0"/>
              </a:spcBef>
              <a:buFont typeface="Wingdings" panose="05000000000000000000" pitchFamily="2" charset="2"/>
              <a:buChar char="Ø"/>
            </a:pPr>
            <a:r>
              <a:rPr lang="it-IT" altLang="it-IT" sz="2000" b="1" dirty="0">
                <a:solidFill>
                  <a:srgbClr val="002060"/>
                </a:solidFill>
                <a:cs typeface="Calibri" panose="020F0502020204030204" pitchFamily="34" charset="0"/>
              </a:rPr>
              <a:t>Settore secondario:  </a:t>
            </a:r>
            <a:r>
              <a:rPr lang="it-IT" altLang="it-IT" sz="2000" dirty="0">
                <a:solidFill>
                  <a:srgbClr val="002060"/>
                </a:solidFill>
                <a:cs typeface="Calibri" panose="020F0502020204030204" pitchFamily="34" charset="0"/>
              </a:rPr>
              <a:t>fortemente influenzato dall´alto contenuto tecnologico delle aziende, che sta</a:t>
            </a:r>
          </a:p>
          <a:p>
            <a:pPr marL="2519363" eaLnBrk="1" hangingPunct="1">
              <a:lnSpc>
                <a:spcPct val="100000"/>
              </a:lnSpc>
              <a:spcBef>
                <a:spcPct val="0"/>
              </a:spcBef>
              <a:buNone/>
            </a:pPr>
            <a:r>
              <a:rPr lang="it-IT" altLang="it-IT" sz="2000" dirty="0">
                <a:solidFill>
                  <a:srgbClr val="002060"/>
                </a:solidFill>
                <a:cs typeface="Calibri" panose="020F0502020204030204" pitchFamily="34" charset="0"/>
              </a:rPr>
              <a:t>continuamente trasformando i processi dell´industria metallurgica, meccanica, chimica, elettronica e delle biotecnologie. </a:t>
            </a:r>
          </a:p>
          <a:p>
            <a:pPr marL="2519363" eaLnBrk="1" hangingPunct="1">
              <a:lnSpc>
                <a:spcPct val="100000"/>
              </a:lnSpc>
              <a:spcBef>
                <a:spcPct val="0"/>
              </a:spcBef>
              <a:buNone/>
            </a:pPr>
            <a:endParaRPr lang="it-IT" altLang="it-IT" sz="2000" dirty="0">
              <a:solidFill>
                <a:srgbClr val="002060"/>
              </a:solidFill>
              <a:cs typeface="Calibri" panose="020F0502020204030204" pitchFamily="34" charset="0"/>
            </a:endParaRPr>
          </a:p>
          <a:p>
            <a:pPr marL="342900" indent="-342900" eaLnBrk="1" hangingPunct="1">
              <a:lnSpc>
                <a:spcPct val="100000"/>
              </a:lnSpc>
              <a:spcBef>
                <a:spcPct val="0"/>
              </a:spcBef>
              <a:buFont typeface="Wingdings" panose="05000000000000000000" pitchFamily="2" charset="2"/>
              <a:buChar char="Ø"/>
            </a:pPr>
            <a:r>
              <a:rPr lang="it-IT" altLang="it-IT" sz="2000" b="1" dirty="0">
                <a:solidFill>
                  <a:srgbClr val="002060"/>
                </a:solidFill>
                <a:cs typeface="Calibri" panose="020F0502020204030204" pitchFamily="34" charset="0"/>
              </a:rPr>
              <a:t>Settore Terziario:</a:t>
            </a:r>
            <a:endParaRPr lang="it-IT" altLang="it-IT" sz="2000" dirty="0">
              <a:solidFill>
                <a:srgbClr val="002060"/>
              </a:solidFill>
              <a:cs typeface="Calibri" panose="020F0502020204030204" pitchFamily="34" charset="0"/>
            </a:endParaRPr>
          </a:p>
        </p:txBody>
      </p:sp>
      <p:sp>
        <p:nvSpPr>
          <p:cNvPr id="3" name="TextBox 2">
            <a:extLst>
              <a:ext uri="{FF2B5EF4-FFF2-40B4-BE49-F238E27FC236}">
                <a16:creationId xmlns:a16="http://schemas.microsoft.com/office/drawing/2014/main" id="{0145B232-9854-48AC-9A69-453FD4A76A6D}"/>
              </a:ext>
            </a:extLst>
          </p:cNvPr>
          <p:cNvSpPr txBox="1"/>
          <p:nvPr/>
        </p:nvSpPr>
        <p:spPr>
          <a:xfrm>
            <a:off x="2854325" y="4764362"/>
            <a:ext cx="8932863" cy="1015663"/>
          </a:xfrm>
          <a:prstGeom prst="rect">
            <a:avLst/>
          </a:prstGeom>
          <a:noFill/>
        </p:spPr>
        <p:txBody>
          <a:bodyPr wrap="square" rtlCol="0">
            <a:spAutoFit/>
          </a:bodyPr>
          <a:lstStyle/>
          <a:p>
            <a:r>
              <a:rPr lang="it-IT" altLang="it-IT" sz="2000" dirty="0">
                <a:solidFill>
                  <a:srgbClr val="002060"/>
                </a:solidFill>
                <a:cs typeface="Calibri" panose="020F0502020204030204" pitchFamily="34" charset="0"/>
              </a:rPr>
              <a:t>la Svezia vanta realtà tecnologiche di livello mondiale ed è infatti leader nel dare spazio a start-up che oggi hanno una valutazione superiore al miliardo di dollari come: Skype, King, Spotify e Izettle</a:t>
            </a:r>
            <a:endParaRPr lang="en-US" sz="2000" dirty="0"/>
          </a:p>
        </p:txBody>
      </p:sp>
      <p:sp>
        <p:nvSpPr>
          <p:cNvPr id="7" name="Slide Number Placeholder 6">
            <a:extLst>
              <a:ext uri="{FF2B5EF4-FFF2-40B4-BE49-F238E27FC236}">
                <a16:creationId xmlns:a16="http://schemas.microsoft.com/office/drawing/2014/main" id="{8FD6A8BA-0471-4A6C-99EE-DAB9DFAF807B}"/>
              </a:ext>
            </a:extLst>
          </p:cNvPr>
          <p:cNvSpPr>
            <a:spLocks noGrp="1"/>
          </p:cNvSpPr>
          <p:nvPr>
            <p:ph type="sldNum" sz="quarter" idx="12"/>
          </p:nvPr>
        </p:nvSpPr>
        <p:spPr>
          <a:xfrm>
            <a:off x="3314700" y="6346899"/>
            <a:ext cx="2743200" cy="365125"/>
          </a:xfrm>
        </p:spPr>
        <p:txBody>
          <a:bodyPr/>
          <a:lstStyle/>
          <a:p>
            <a:pPr>
              <a:defRPr/>
            </a:pPr>
            <a:fld id="{4A9A2DE3-8E15-42E1-A13B-C83555AE6E22}" type="slidenum">
              <a:rPr lang="it-IT" sz="1800" smtClean="0">
                <a:solidFill>
                  <a:schemeClr val="tx1">
                    <a:lumMod val="95000"/>
                    <a:lumOff val="5000"/>
                  </a:schemeClr>
                </a:solidFill>
              </a:rPr>
              <a:pPr>
                <a:defRPr/>
              </a:pPr>
              <a:t>3</a:t>
            </a:fld>
            <a:endParaRPr lang="it-IT" sz="1800" dirty="0">
              <a:solidFill>
                <a:schemeClr val="tx1">
                  <a:lumMod val="95000"/>
                  <a:lumOff val="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00"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8025"/>
          </a:xfrm>
          <a:prstGeom prst="rect">
            <a:avLst/>
          </a:prstGeom>
        </p:spPr>
        <p:txBody>
          <a:bodyPr>
            <a:spAutoFit/>
          </a:bodyPr>
          <a:lstStyle/>
          <a:p>
            <a:pPr eaLnBrk="1" fontAlgn="auto" hangingPunct="1">
              <a:spcBef>
                <a:spcPts val="0"/>
              </a:spcBef>
              <a:spcAft>
                <a:spcPts val="0"/>
              </a:spcAft>
              <a:defRPr/>
            </a:pPr>
            <a:r>
              <a:rPr lang="it-IT" sz="40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Commercio estero</a:t>
            </a:r>
          </a:p>
        </p:txBody>
      </p:sp>
      <p:sp>
        <p:nvSpPr>
          <p:cNvPr id="4102" name="Rettangolo 19"/>
          <p:cNvSpPr>
            <a:spLocks noChangeArrowheads="1"/>
          </p:cNvSpPr>
          <p:nvPr/>
        </p:nvSpPr>
        <p:spPr bwMode="auto">
          <a:xfrm>
            <a:off x="328612" y="2012950"/>
            <a:ext cx="11734433" cy="3710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1800" dirty="0">
                <a:solidFill>
                  <a:srgbClr val="002060"/>
                </a:solidFill>
                <a:cs typeface="Calibri" panose="020F0502020204030204" pitchFamily="34" charset="0"/>
              </a:rPr>
              <a:t>La limitata dimensione del mercato interno svedese ha poi fatto sì che già nelle prime fasi dei processi di sviluppo, molte aziende hanno dovuto guardare all´estero come imprescindibile e prioritario canale </a:t>
            </a:r>
            <a:r>
              <a:rPr lang="it-IT" altLang="it-IT" sz="1800" i="1" dirty="0">
                <a:solidFill>
                  <a:srgbClr val="002060"/>
                </a:solidFill>
                <a:cs typeface="Calibri" panose="020F0502020204030204" pitchFamily="34" charset="0"/>
              </a:rPr>
              <a:t>«di sbocco».</a:t>
            </a:r>
          </a:p>
          <a:p>
            <a:pPr eaLnBrk="1" hangingPunct="1">
              <a:lnSpc>
                <a:spcPct val="100000"/>
              </a:lnSpc>
              <a:spcBef>
                <a:spcPct val="0"/>
              </a:spcBef>
              <a:buFontTx/>
              <a:buNone/>
            </a:pPr>
            <a:endParaRPr lang="it-IT" altLang="it-IT" sz="1800" i="1" dirty="0">
              <a:solidFill>
                <a:srgbClr val="002060"/>
              </a:solidFill>
              <a:cs typeface="Calibri" panose="020F0502020204030204" pitchFamily="34" charset="0"/>
            </a:endParaRPr>
          </a:p>
          <a:p>
            <a:pPr marL="0" marR="0" algn="just">
              <a:spcBef>
                <a:spcPts val="0"/>
              </a:spcBef>
              <a:spcAft>
                <a:spcPts val="0"/>
              </a:spcAft>
              <a:buNone/>
            </a:pPr>
            <a:r>
              <a:rPr lang="it-IT" sz="1600" b="1" dirty="0">
                <a:effectLst/>
                <a:latin typeface="+mn-lt"/>
                <a:ea typeface="Times New Roman" panose="02020603050405020304" pitchFamily="18" charset="0"/>
                <a:cs typeface="Arial" panose="020B0604020202020204" pitchFamily="34" charset="0"/>
              </a:rPr>
              <a:t>Totale import BENI E SERVIZI: </a:t>
            </a:r>
            <a:r>
              <a:rPr lang="it-IT" sz="1600" dirty="0">
                <a:effectLst/>
                <a:latin typeface="+mn-lt"/>
                <a:ea typeface="Times New Roman" panose="02020603050405020304" pitchFamily="18" charset="0"/>
                <a:cs typeface="Arial" panose="020B0604020202020204" pitchFamily="34" charset="0"/>
              </a:rPr>
              <a:t>mld/€ 210, Totale import beni: 143 mld €</a:t>
            </a:r>
            <a:endParaRPr lang="en-US" sz="1600" dirty="0">
              <a:effectLst/>
              <a:latin typeface="+mn-lt"/>
              <a:ea typeface="Times New Roman" panose="02020603050405020304" pitchFamily="18" charset="0"/>
            </a:endParaRPr>
          </a:p>
          <a:p>
            <a:pPr marL="0" marR="0" algn="just">
              <a:spcBef>
                <a:spcPts val="0"/>
              </a:spcBef>
              <a:spcAft>
                <a:spcPts val="0"/>
              </a:spcAft>
              <a:buNone/>
            </a:pPr>
            <a:r>
              <a:rPr lang="it-IT" sz="1600" b="1" dirty="0">
                <a:effectLst/>
                <a:latin typeface="+mn-lt"/>
                <a:ea typeface="Times New Roman" panose="02020603050405020304" pitchFamily="18" charset="0"/>
                <a:cs typeface="Arial" panose="020B0604020202020204" pitchFamily="34" charset="0"/>
              </a:rPr>
              <a:t>Totale export BENI E SERVIZI :</a:t>
            </a:r>
            <a:r>
              <a:rPr lang="it-IT" sz="1600" dirty="0">
                <a:effectLst/>
                <a:latin typeface="+mn-lt"/>
                <a:ea typeface="Times New Roman" panose="02020603050405020304" pitchFamily="18" charset="0"/>
                <a:cs typeface="Arial" panose="020B0604020202020204" pitchFamily="34" charset="0"/>
              </a:rPr>
              <a:t> mld/€ 214, Totale export beni: 145 mld € </a:t>
            </a:r>
            <a:endParaRPr lang="en-US" sz="1600" dirty="0">
              <a:effectLst/>
              <a:latin typeface="+mn-lt"/>
              <a:ea typeface="Times New Roman" panose="02020603050405020304" pitchFamily="18" charset="0"/>
            </a:endParaRPr>
          </a:p>
          <a:p>
            <a:pPr marL="0" marR="0">
              <a:spcBef>
                <a:spcPts val="0"/>
              </a:spcBef>
              <a:spcAft>
                <a:spcPts val="0"/>
              </a:spcAft>
              <a:buNone/>
            </a:pPr>
            <a:r>
              <a:rPr lang="it-IT" sz="1600" b="1" dirty="0">
                <a:effectLst/>
                <a:latin typeface="+mn-lt"/>
                <a:ea typeface="Times New Roman" panose="02020603050405020304" pitchFamily="18" charset="0"/>
                <a:cs typeface="Arial" panose="020B0604020202020204" pitchFamily="34" charset="0"/>
              </a:rPr>
              <a:t>Principali prodotti importati (%):</a:t>
            </a:r>
            <a:r>
              <a:rPr lang="it-IT" sz="1600" dirty="0">
                <a:effectLst/>
                <a:latin typeface="+mn-lt"/>
                <a:ea typeface="Times New Roman" panose="02020603050405020304" pitchFamily="18" charset="0"/>
                <a:cs typeface="Arial" panose="020B0604020202020204" pitchFamily="34" charset="0"/>
              </a:rPr>
              <a:t> macchinari, prodotti industriali e mezzi di trasporto (44,2); prodotti chimici (12,4); carburanti, elettricità (10,5); generi alimentari (10,9); prodotti minerali (7,5); prodotti tessili, calzature (5,5); prodotti forestali (2,8), mobili/arredo (1,7)</a:t>
            </a:r>
            <a:endParaRPr lang="en-US" sz="1600" dirty="0">
              <a:effectLst/>
              <a:latin typeface="+mn-lt"/>
              <a:ea typeface="Times New Roman" panose="02020603050405020304" pitchFamily="18" charset="0"/>
            </a:endParaRPr>
          </a:p>
          <a:p>
            <a:pPr marL="0" marR="0">
              <a:spcBef>
                <a:spcPts val="0"/>
              </a:spcBef>
              <a:spcAft>
                <a:spcPts val="0"/>
              </a:spcAft>
              <a:buNone/>
            </a:pPr>
            <a:r>
              <a:rPr lang="it-IT" sz="1600" b="1" dirty="0">
                <a:effectLst/>
                <a:latin typeface="+mn-lt"/>
                <a:ea typeface="Times New Roman" panose="02020603050405020304" pitchFamily="18" charset="0"/>
                <a:cs typeface="Arial" panose="020B0604020202020204" pitchFamily="34" charset="0"/>
              </a:rPr>
              <a:t>Principali prodotti esportati (%):</a:t>
            </a:r>
            <a:r>
              <a:rPr lang="it-IT" sz="1600" dirty="0">
                <a:effectLst/>
                <a:latin typeface="+mn-lt"/>
                <a:ea typeface="Times New Roman" panose="02020603050405020304" pitchFamily="18" charset="0"/>
                <a:cs typeface="Arial" panose="020B0604020202020204" pitchFamily="34" charset="0"/>
              </a:rPr>
              <a:t> macchinari, prodotti industriali e mezzi di trasporto (45,5); prodotti chimici (14,2); prodotti minerali (10,1); legname, cellulosa e carta (9,9); carburanti, elettricità (6,8); generi alimentari (6,4), abbigliamento, calzature (2,5), mobili/arredo (1,4)</a:t>
            </a:r>
          </a:p>
          <a:p>
            <a:pPr marL="0" marR="0">
              <a:spcBef>
                <a:spcPts val="0"/>
              </a:spcBef>
              <a:spcAft>
                <a:spcPts val="0"/>
              </a:spcAft>
              <a:buNone/>
            </a:pPr>
            <a:endParaRPr lang="en-US" sz="1600" dirty="0">
              <a:effectLst/>
              <a:latin typeface="+mn-lt"/>
              <a:ea typeface="Times New Roman" panose="02020603050405020304" pitchFamily="18" charset="0"/>
            </a:endParaRPr>
          </a:p>
          <a:p>
            <a:pPr marL="0" marR="0" algn="just">
              <a:spcBef>
                <a:spcPts val="0"/>
              </a:spcBef>
              <a:spcAft>
                <a:spcPts val="0"/>
              </a:spcAft>
              <a:buNone/>
            </a:pPr>
            <a:r>
              <a:rPr lang="it-IT" sz="1600" b="1" dirty="0">
                <a:effectLst/>
                <a:latin typeface="+mn-lt"/>
                <a:ea typeface="Times New Roman" panose="02020603050405020304" pitchFamily="18" charset="0"/>
                <a:cs typeface="Arial" panose="020B0604020202020204" pitchFamily="34" charset="0"/>
              </a:rPr>
              <a:t>Principali partner commerciali:</a:t>
            </a:r>
            <a:endParaRPr lang="en-US" sz="1600" dirty="0">
              <a:effectLst/>
              <a:latin typeface="+mn-lt"/>
              <a:ea typeface="Times New Roman" panose="02020603050405020304" pitchFamily="18" charset="0"/>
            </a:endParaRPr>
          </a:p>
          <a:p>
            <a:pPr marL="0" marR="0" algn="just">
              <a:spcBef>
                <a:spcPts val="0"/>
              </a:spcBef>
              <a:spcAft>
                <a:spcPts val="0"/>
              </a:spcAft>
              <a:buNone/>
            </a:pPr>
            <a:r>
              <a:rPr lang="it-IT" sz="1600" b="1" dirty="0">
                <a:effectLst/>
                <a:latin typeface="+mn-lt"/>
                <a:ea typeface="Times New Roman" panose="02020603050405020304" pitchFamily="18" charset="0"/>
                <a:cs typeface="Arial" panose="020B0604020202020204" pitchFamily="34" charset="0"/>
              </a:rPr>
              <a:t>Paesi clienti (%):</a:t>
            </a:r>
            <a:r>
              <a:rPr lang="it-IT" sz="1600" dirty="0">
                <a:effectLst/>
                <a:latin typeface="+mn-lt"/>
                <a:ea typeface="Times New Roman" panose="02020603050405020304" pitchFamily="18" charset="0"/>
                <a:cs typeface="Arial" panose="020B0604020202020204" pitchFamily="34" charset="0"/>
              </a:rPr>
              <a:t> Norvegia (10,7); Germania (10,5);</a:t>
            </a:r>
            <a:r>
              <a:rPr lang="it-IT" sz="1600" dirty="0">
                <a:effectLst/>
                <a:latin typeface="+mn-lt"/>
                <a:ea typeface="Times New Roman" panose="02020603050405020304" pitchFamily="18" charset="0"/>
              </a:rPr>
              <a:t> </a:t>
            </a:r>
            <a:r>
              <a:rPr lang="it-IT" sz="1600" dirty="0">
                <a:effectLst/>
                <a:latin typeface="+mn-lt"/>
                <a:ea typeface="Times New Roman" panose="02020603050405020304" pitchFamily="18" charset="0"/>
                <a:cs typeface="Arial" panose="020B0604020202020204" pitchFamily="34" charset="0"/>
              </a:rPr>
              <a:t>USA (8,0); Finlandia (7,1); Danimarca (7,0); Regno Unito (5,4); Olanda (5,3); Cina (4,7); Francia (4,1); Belgio (4,0); Polonia (3,2); Italia (2,7); Spagna (2,0).</a:t>
            </a:r>
            <a:endParaRPr lang="en-US" sz="1600" dirty="0">
              <a:effectLst/>
              <a:latin typeface="+mn-lt"/>
              <a:ea typeface="Times New Roman" panose="02020603050405020304" pitchFamily="18" charset="0"/>
            </a:endParaRPr>
          </a:p>
          <a:p>
            <a:pPr>
              <a:buNone/>
            </a:pPr>
            <a:r>
              <a:rPr lang="it-IT" sz="1600" b="1" dirty="0">
                <a:effectLst/>
                <a:latin typeface="+mn-lt"/>
                <a:ea typeface="Times New Roman" panose="02020603050405020304" pitchFamily="18" charset="0"/>
                <a:cs typeface="Arial" panose="020B0604020202020204" pitchFamily="34" charset="0"/>
              </a:rPr>
              <a:t>Paesi fornitori (%):</a:t>
            </a:r>
            <a:r>
              <a:rPr lang="it-IT" sz="1600" dirty="0">
                <a:effectLst/>
                <a:latin typeface="+mn-lt"/>
                <a:ea typeface="Times New Roman" panose="02020603050405020304" pitchFamily="18" charset="0"/>
                <a:cs typeface="Arial" panose="020B0604020202020204" pitchFamily="34" charset="0"/>
              </a:rPr>
              <a:t> Germania (17,9); Olanda (9,4); Norvegia (9,2); Danimarca (6,6); Cina (5,2); Finlandia (4,9); Regno Unito (4,6); Belgio (4,4); Polonia (4,2); Francia (3,8); Italia (3,3); USA (2,6), Russia (2,5).</a:t>
            </a:r>
            <a:endParaRPr lang="it-IT" altLang="it-IT" sz="1600" i="1" dirty="0">
              <a:solidFill>
                <a:srgbClr val="002060"/>
              </a:solidFill>
              <a:latin typeface="+mn-lt"/>
              <a:cs typeface="Calibri" panose="020F0502020204030204" pitchFamily="34" charset="0"/>
            </a:endParaRPr>
          </a:p>
        </p:txBody>
      </p:sp>
      <p:sp>
        <p:nvSpPr>
          <p:cNvPr id="16" name="Slide Number Placeholder 5">
            <a:extLst>
              <a:ext uri="{FF2B5EF4-FFF2-40B4-BE49-F238E27FC236}">
                <a16:creationId xmlns:a16="http://schemas.microsoft.com/office/drawing/2014/main" id="{37D4E2BB-2353-4E90-932B-63B689DB5E06}"/>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4</a:t>
            </a:fld>
            <a:endParaRPr lang="it-IT" sz="1800" dirty="0">
              <a:solidFill>
                <a:schemeClr val="tx1">
                  <a:lumMod val="95000"/>
                  <a:lumOff val="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00"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646331"/>
          </a:xfrm>
          <a:prstGeom prst="rect">
            <a:avLst/>
          </a:prstGeom>
        </p:spPr>
        <p:txBody>
          <a:bodyPr>
            <a:spAutoFit/>
          </a:bodyPr>
          <a:lstStyle/>
          <a:p>
            <a:pPr eaLnBrk="1" fontAlgn="auto" hangingPunct="1">
              <a:spcBef>
                <a:spcPts val="0"/>
              </a:spcBef>
              <a:spcAft>
                <a:spcPts val="0"/>
              </a:spcAft>
              <a:defRPr/>
            </a:pPr>
            <a:r>
              <a:rPr lang="it-IT" sz="36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Interscambio con l'Italia</a:t>
            </a:r>
          </a:p>
        </p:txBody>
      </p:sp>
      <p:graphicFrame>
        <p:nvGraphicFramePr>
          <p:cNvPr id="5" name="Chart 4">
            <a:extLst>
              <a:ext uri="{FF2B5EF4-FFF2-40B4-BE49-F238E27FC236}">
                <a16:creationId xmlns:a16="http://schemas.microsoft.com/office/drawing/2014/main" id="{CE6038B8-5233-41C6-A55F-1855D1907A25}"/>
              </a:ext>
            </a:extLst>
          </p:cNvPr>
          <p:cNvGraphicFramePr/>
          <p:nvPr>
            <p:extLst>
              <p:ext uri="{D42A27DB-BD31-4B8C-83A1-F6EECF244321}">
                <p14:modId xmlns:p14="http://schemas.microsoft.com/office/powerpoint/2010/main" val="871204531"/>
              </p:ext>
            </p:extLst>
          </p:nvPr>
        </p:nvGraphicFramePr>
        <p:xfrm>
          <a:off x="-265112" y="2697429"/>
          <a:ext cx="5010150" cy="34865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56098947-2A46-43F8-9AFA-409786DEDF90}"/>
              </a:ext>
            </a:extLst>
          </p:cNvPr>
          <p:cNvGraphicFramePr/>
          <p:nvPr>
            <p:extLst>
              <p:ext uri="{D42A27DB-BD31-4B8C-83A1-F6EECF244321}">
                <p14:modId xmlns:p14="http://schemas.microsoft.com/office/powerpoint/2010/main" val="3168508153"/>
              </p:ext>
            </p:extLst>
          </p:nvPr>
        </p:nvGraphicFramePr>
        <p:xfrm>
          <a:off x="7002462" y="2601578"/>
          <a:ext cx="5010150" cy="3525226"/>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15E341C8-4216-4E90-A15D-2BA5F698F480}"/>
              </a:ext>
            </a:extLst>
          </p:cNvPr>
          <p:cNvSpPr txBox="1"/>
          <p:nvPr/>
        </p:nvSpPr>
        <p:spPr>
          <a:xfrm>
            <a:off x="504824" y="1786156"/>
            <a:ext cx="2607492" cy="923330"/>
          </a:xfrm>
          <a:prstGeom prst="rect">
            <a:avLst/>
          </a:prstGeom>
          <a:noFill/>
        </p:spPr>
        <p:txBody>
          <a:bodyPr wrap="square" rtlCol="0">
            <a:spAutoFit/>
          </a:bodyPr>
          <a:lstStyle/>
          <a:p>
            <a:r>
              <a:rPr lang="sv-SE" b="1" dirty="0">
                <a:solidFill>
                  <a:schemeClr val="accent3">
                    <a:lumMod val="50000"/>
                  </a:schemeClr>
                </a:solidFill>
              </a:rPr>
              <a:t>Import beni 4,8 Mld/€</a:t>
            </a:r>
          </a:p>
          <a:p>
            <a:r>
              <a:rPr lang="sv-SE" b="1" dirty="0">
                <a:solidFill>
                  <a:schemeClr val="accent3">
                    <a:lumMod val="50000"/>
                  </a:schemeClr>
                </a:solidFill>
              </a:rPr>
              <a:t>Import servizi 1,15 Mld/€</a:t>
            </a:r>
          </a:p>
          <a:p>
            <a:r>
              <a:rPr lang="sv-SE" b="1" dirty="0">
                <a:solidFill>
                  <a:schemeClr val="accent3">
                    <a:lumMod val="50000"/>
                  </a:schemeClr>
                </a:solidFill>
              </a:rPr>
              <a:t>Export 3,98 Mld/€</a:t>
            </a:r>
          </a:p>
        </p:txBody>
      </p:sp>
      <p:sp>
        <p:nvSpPr>
          <p:cNvPr id="8" name="TextBox 7">
            <a:extLst>
              <a:ext uri="{FF2B5EF4-FFF2-40B4-BE49-F238E27FC236}">
                <a16:creationId xmlns:a16="http://schemas.microsoft.com/office/drawing/2014/main" id="{60E05A5B-F77C-4163-85FE-C4E2989D4791}"/>
              </a:ext>
            </a:extLst>
          </p:cNvPr>
          <p:cNvSpPr txBox="1"/>
          <p:nvPr/>
        </p:nvSpPr>
        <p:spPr>
          <a:xfrm>
            <a:off x="7335837" y="1820043"/>
            <a:ext cx="4676775" cy="923330"/>
          </a:xfrm>
          <a:prstGeom prst="rect">
            <a:avLst/>
          </a:prstGeom>
          <a:noFill/>
        </p:spPr>
        <p:txBody>
          <a:bodyPr wrap="square" rtlCol="0">
            <a:spAutoFit/>
          </a:bodyPr>
          <a:lstStyle/>
          <a:p>
            <a:r>
              <a:rPr lang="sv-SE" b="1" dirty="0">
                <a:solidFill>
                  <a:schemeClr val="accent3">
                    <a:lumMod val="50000"/>
                  </a:schemeClr>
                </a:solidFill>
              </a:rPr>
              <a:t>Export servizi 0,84 Mld/€</a:t>
            </a:r>
          </a:p>
          <a:p>
            <a:r>
              <a:rPr lang="sv-SE" b="1" dirty="0">
                <a:solidFill>
                  <a:schemeClr val="accent3">
                    <a:lumMod val="50000"/>
                  </a:schemeClr>
                </a:solidFill>
              </a:rPr>
              <a:t>Saldo commerciale (beni e servizi): -1,13 Mld/€</a:t>
            </a:r>
            <a:endParaRPr lang="en-US" b="1" dirty="0">
              <a:solidFill>
                <a:schemeClr val="accent3">
                  <a:lumMod val="50000"/>
                </a:schemeClr>
              </a:solidFill>
            </a:endParaRPr>
          </a:p>
          <a:p>
            <a:endParaRPr lang="en-US" dirty="0"/>
          </a:p>
        </p:txBody>
      </p:sp>
      <p:sp>
        <p:nvSpPr>
          <p:cNvPr id="20" name="Slide Number Placeholder 5">
            <a:extLst>
              <a:ext uri="{FF2B5EF4-FFF2-40B4-BE49-F238E27FC236}">
                <a16:creationId xmlns:a16="http://schemas.microsoft.com/office/drawing/2014/main" id="{C000849A-DC7F-4135-A9F9-A5C5FEDAA77D}"/>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5</a:t>
            </a:fld>
            <a:endParaRPr lang="it-IT" sz="1800" dirty="0">
              <a:solidFill>
                <a:schemeClr val="tx1">
                  <a:lumMod val="95000"/>
                  <a:lumOff val="5000"/>
                </a:schemeClr>
              </a:solidFill>
            </a:endParaRPr>
          </a:p>
        </p:txBody>
      </p:sp>
    </p:spTree>
    <p:extLst>
      <p:ext uri="{BB962C8B-B14F-4D97-AF65-F5344CB8AC3E}">
        <p14:creationId xmlns:p14="http://schemas.microsoft.com/office/powerpoint/2010/main" val="2007371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4"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7886"/>
          </a:xfrm>
          <a:prstGeom prst="rect">
            <a:avLst/>
          </a:prstGeom>
        </p:spPr>
        <p:txBody>
          <a:bodyPr>
            <a:spAutoFit/>
          </a:bodyPr>
          <a:lstStyle/>
          <a:p>
            <a:pPr eaLnBrk="1" fontAlgn="auto" hangingPunct="1">
              <a:spcBef>
                <a:spcPts val="0"/>
              </a:spcBef>
              <a:spcAft>
                <a:spcPts val="0"/>
              </a:spcAft>
              <a:defRPr/>
            </a:pPr>
            <a:r>
              <a:rPr lang="it-IT" sz="4000" b="1" dirty="0">
                <a:ln w="0"/>
                <a:solidFill>
                  <a:srgbClr val="C00000"/>
                </a:solidFill>
                <a:effectLst>
                  <a:outerShdw blurRad="38100" dist="25400" dir="5400000" algn="ctr" rotWithShape="0">
                    <a:srgbClr val="6E747A">
                      <a:alpha val="43000"/>
                    </a:srgbClr>
                  </a:outerShdw>
                </a:effectLst>
                <a:cs typeface="Calibri" panose="020F0502020204030204" pitchFamily="34" charset="0"/>
              </a:rPr>
              <a:t>Opportunità Commerciali</a:t>
            </a:r>
          </a:p>
        </p:txBody>
      </p:sp>
      <p:sp>
        <p:nvSpPr>
          <p:cNvPr id="5126" name="Rettangolo 19"/>
          <p:cNvSpPr>
            <a:spLocks noChangeArrowheads="1"/>
          </p:cNvSpPr>
          <p:nvPr/>
        </p:nvSpPr>
        <p:spPr bwMode="auto">
          <a:xfrm>
            <a:off x="328613" y="2465953"/>
            <a:ext cx="11458575"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2000" dirty="0">
                <a:solidFill>
                  <a:srgbClr val="002060"/>
                </a:solidFill>
                <a:cs typeface="Calibri" panose="020F0502020204030204" pitchFamily="34" charset="0"/>
              </a:rPr>
              <a:t>La Svezia rappresenta un mercato particolarmente interessante e consolidato per le imprese italiane desiderose di sviluppare partnership produttive e/o commerciali con imprese locali attive: nello sviluppo di nuove tecnologie ad alta intensità di conoscenza (meccatronica, materiali funzionali, biotech, cleantech e generazione di energia da fonti rinnovabili); visto anche l´alto livello di investimenti in R&amp;D fatti ed in programma (la Svezia investe in R&amp;D il 3,7- 3,8% del suo Pil) e l´approccio pragmatico rivolto a collaborazioni estere soprattutto per la manifatturizzazione dei nuovi prodotti.</a:t>
            </a:r>
          </a:p>
          <a:p>
            <a:pPr eaLnBrk="1" hangingPunct="1">
              <a:lnSpc>
                <a:spcPct val="100000"/>
              </a:lnSpc>
              <a:spcBef>
                <a:spcPct val="0"/>
              </a:spcBef>
              <a:buFontTx/>
              <a:buNone/>
            </a:pPr>
            <a:endParaRPr lang="it-IT" altLang="it-IT" sz="2000" dirty="0">
              <a:solidFill>
                <a:srgbClr val="002060"/>
              </a:solidFill>
              <a:cs typeface="Calibri" panose="020F0502020204030204" pitchFamily="34" charset="0"/>
            </a:endParaRPr>
          </a:p>
        </p:txBody>
      </p:sp>
      <p:sp>
        <p:nvSpPr>
          <p:cNvPr id="16" name="Slide Number Placeholder 5">
            <a:extLst>
              <a:ext uri="{FF2B5EF4-FFF2-40B4-BE49-F238E27FC236}">
                <a16:creationId xmlns:a16="http://schemas.microsoft.com/office/drawing/2014/main" id="{54F4A947-CDA6-4973-9B62-0898E8A1D4A9}"/>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6</a:t>
            </a:fld>
            <a:endParaRPr lang="it-IT" sz="1800" dirty="0">
              <a:solidFill>
                <a:schemeClr val="tx1">
                  <a:lumMod val="95000"/>
                  <a:lumOff val="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8"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2" name="TextBox 11">
            <a:extLst>
              <a:ext uri="{FF2B5EF4-FFF2-40B4-BE49-F238E27FC236}">
                <a16:creationId xmlns:a16="http://schemas.microsoft.com/office/drawing/2014/main" id="{68B710AB-93CE-4C9A-98B9-D11819BE210F}"/>
              </a:ext>
            </a:extLst>
          </p:cNvPr>
          <p:cNvSpPr txBox="1"/>
          <p:nvPr/>
        </p:nvSpPr>
        <p:spPr>
          <a:xfrm>
            <a:off x="328613" y="3204597"/>
            <a:ext cx="6705600" cy="2062103"/>
          </a:xfrm>
          <a:prstGeom prst="rect">
            <a:avLst/>
          </a:prstGeom>
          <a:noFill/>
        </p:spPr>
        <p:txBody>
          <a:bodyPr wrap="square" rtlCol="0">
            <a:spAutoFit/>
          </a:bodyPr>
          <a:lstStyle/>
          <a:p>
            <a:pPr algn="just" eaLnBrk="1" hangingPunct="1"/>
            <a:r>
              <a:rPr lang="sv-SE" sz="1600" dirty="0">
                <a:solidFill>
                  <a:srgbClr val="002060"/>
                </a:solidFill>
                <a:cs typeface="Calibri" panose="020F0502020204030204" pitchFamily="34" charset="0"/>
              </a:rPr>
              <a:t>L´auto è un settore estremamente dominate in Svezia, ció ha favorito un significativo sviluppo di subfornitura locale, in particolare nelle aree del centro-sud, in cui si sono sviluppate, al pari delle aziende nazionali e internazionali Volvo, Saab (ora cessata), Scania, Volvo Truck e Volvo Construction Equipment, una miriade di aziende, spesso raccolte in cluster (Gnosjö, Göteborg) che si distinguono nei segmenti della lavorazione di metalli, trattamenti di supercifie, lavorazione plastica dove vantano mix di marketing competitivi proprio i settori nei quali sono particolarmente attivi le aziende subfornitrici italiane.</a:t>
            </a:r>
            <a:endParaRPr lang="en-US" sz="1600" dirty="0">
              <a:solidFill>
                <a:srgbClr val="002060"/>
              </a:solidFill>
              <a:cs typeface="Calibri" panose="020F0502020204030204" pitchFamily="34" charset="0"/>
            </a:endParaRPr>
          </a:p>
        </p:txBody>
      </p:sp>
      <p:pic>
        <p:nvPicPr>
          <p:cNvPr id="14" name="Picture 13">
            <a:extLst>
              <a:ext uri="{FF2B5EF4-FFF2-40B4-BE49-F238E27FC236}">
                <a16:creationId xmlns:a16="http://schemas.microsoft.com/office/drawing/2014/main" id="{3762E44C-8F78-42DE-9EA8-48BB8E21E5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48600" y="1101725"/>
            <a:ext cx="4136645" cy="4748212"/>
          </a:xfrm>
          <a:prstGeom prst="rect">
            <a:avLst/>
          </a:prstGeom>
        </p:spPr>
      </p:pic>
      <p:cxnSp>
        <p:nvCxnSpPr>
          <p:cNvPr id="32" name="Straight Connector 31">
            <a:extLst>
              <a:ext uri="{FF2B5EF4-FFF2-40B4-BE49-F238E27FC236}">
                <a16:creationId xmlns:a16="http://schemas.microsoft.com/office/drawing/2014/main" id="{81EBD407-B4C3-4360-8236-08332FEC9429}"/>
              </a:ext>
            </a:extLst>
          </p:cNvPr>
          <p:cNvCxnSpPr>
            <a:cxnSpLocks/>
          </p:cNvCxnSpPr>
          <p:nvPr/>
        </p:nvCxnSpPr>
        <p:spPr>
          <a:xfrm>
            <a:off x="8563686" y="4610100"/>
            <a:ext cx="0" cy="756728"/>
          </a:xfrm>
          <a:prstGeom prst="line">
            <a:avLst/>
          </a:prstGeom>
          <a:ln w="38100">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40" name="Straight Connector 39">
            <a:extLst>
              <a:ext uri="{FF2B5EF4-FFF2-40B4-BE49-F238E27FC236}">
                <a16:creationId xmlns:a16="http://schemas.microsoft.com/office/drawing/2014/main" id="{EC1B307B-3C45-4122-B074-B88D963065DA}"/>
              </a:ext>
            </a:extLst>
          </p:cNvPr>
          <p:cNvCxnSpPr>
            <a:cxnSpLocks/>
          </p:cNvCxnSpPr>
          <p:nvPr/>
        </p:nvCxnSpPr>
        <p:spPr>
          <a:xfrm>
            <a:off x="9816437" y="4608316"/>
            <a:ext cx="3839" cy="758512"/>
          </a:xfrm>
          <a:prstGeom prst="line">
            <a:avLst/>
          </a:prstGeom>
          <a:ln w="38100">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41" name="Straight Connector 40">
            <a:extLst>
              <a:ext uri="{FF2B5EF4-FFF2-40B4-BE49-F238E27FC236}">
                <a16:creationId xmlns:a16="http://schemas.microsoft.com/office/drawing/2014/main" id="{07189633-1CCA-4E05-A42D-0F7DCDE0C311}"/>
              </a:ext>
            </a:extLst>
          </p:cNvPr>
          <p:cNvCxnSpPr>
            <a:cxnSpLocks/>
          </p:cNvCxnSpPr>
          <p:nvPr/>
        </p:nvCxnSpPr>
        <p:spPr>
          <a:xfrm>
            <a:off x="8553450" y="4610100"/>
            <a:ext cx="1266825" cy="0"/>
          </a:xfrm>
          <a:prstGeom prst="line">
            <a:avLst/>
          </a:prstGeom>
          <a:ln w="38100">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45" name="Straight Connector 44">
            <a:extLst>
              <a:ext uri="{FF2B5EF4-FFF2-40B4-BE49-F238E27FC236}">
                <a16:creationId xmlns:a16="http://schemas.microsoft.com/office/drawing/2014/main" id="{CF354E81-B70A-48EB-AE72-59AEDB8EBCE2}"/>
              </a:ext>
            </a:extLst>
          </p:cNvPr>
          <p:cNvCxnSpPr>
            <a:cxnSpLocks/>
          </p:cNvCxnSpPr>
          <p:nvPr/>
        </p:nvCxnSpPr>
        <p:spPr>
          <a:xfrm>
            <a:off x="8553450" y="5366828"/>
            <a:ext cx="1282180" cy="0"/>
          </a:xfrm>
          <a:prstGeom prst="line">
            <a:avLst/>
          </a:prstGeom>
          <a:ln w="38100">
            <a:solidFill>
              <a:srgbClr val="C00000"/>
            </a:solidFill>
          </a:ln>
        </p:spPr>
        <p:style>
          <a:lnRef idx="3">
            <a:schemeClr val="accent2"/>
          </a:lnRef>
          <a:fillRef idx="0">
            <a:schemeClr val="accent2"/>
          </a:fillRef>
          <a:effectRef idx="2">
            <a:schemeClr val="accent2"/>
          </a:effectRef>
          <a:fontRef idx="minor">
            <a:schemeClr val="tx1"/>
          </a:fontRef>
        </p:style>
      </p:cxnSp>
      <p:sp>
        <p:nvSpPr>
          <p:cNvPr id="57" name="TextBox 56">
            <a:extLst>
              <a:ext uri="{FF2B5EF4-FFF2-40B4-BE49-F238E27FC236}">
                <a16:creationId xmlns:a16="http://schemas.microsoft.com/office/drawing/2014/main" id="{1BDC383A-C7D2-4E0D-9CDA-99583E8C5375}"/>
              </a:ext>
            </a:extLst>
          </p:cNvPr>
          <p:cNvSpPr txBox="1"/>
          <p:nvPr/>
        </p:nvSpPr>
        <p:spPr>
          <a:xfrm>
            <a:off x="328613" y="2122526"/>
            <a:ext cx="6114552" cy="830997"/>
          </a:xfrm>
          <a:prstGeom prst="rect">
            <a:avLst/>
          </a:prstGeom>
          <a:noFill/>
        </p:spPr>
        <p:txBody>
          <a:bodyPr wrap="square">
            <a:spAutoFit/>
          </a:bodyPr>
          <a:lstStyle/>
          <a:p>
            <a:pPr eaLnBrk="1" hangingPunct="1">
              <a:lnSpc>
                <a:spcPct val="100000"/>
              </a:lnSpc>
              <a:spcBef>
                <a:spcPct val="0"/>
              </a:spcBef>
              <a:buFontTx/>
              <a:buNone/>
            </a:pPr>
            <a:r>
              <a:rPr lang="it-IT" altLang="it-IT" sz="1600" dirty="0">
                <a:solidFill>
                  <a:srgbClr val="002060"/>
                </a:solidFill>
                <a:cs typeface="Calibri" panose="020F0502020204030204" pitchFamily="34" charset="0"/>
              </a:rPr>
              <a:t>In Svezia il settore automotive </a:t>
            </a:r>
            <a:r>
              <a:rPr lang="it-IT" altLang="it-IT" sz="1600" i="1" dirty="0">
                <a:solidFill>
                  <a:srgbClr val="002060"/>
                </a:solidFill>
                <a:cs typeface="Calibri" panose="020F0502020204030204" pitchFamily="34" charset="0"/>
              </a:rPr>
              <a:t>«la fa da padrone» </a:t>
            </a:r>
            <a:r>
              <a:rPr lang="it-IT" altLang="it-IT" sz="1600" dirty="0">
                <a:solidFill>
                  <a:srgbClr val="002060"/>
                </a:solidFill>
                <a:cs typeface="Calibri" panose="020F0502020204030204" pitchFamily="34" charset="0"/>
              </a:rPr>
              <a:t>e da lavoro diretto a più di 50.000 persone e circa 400.000 dipendono indirettamente da questo settore.</a:t>
            </a:r>
          </a:p>
        </p:txBody>
      </p:sp>
      <p:sp>
        <p:nvSpPr>
          <p:cNvPr id="52" name="Rettangolo 16">
            <a:extLst>
              <a:ext uri="{FF2B5EF4-FFF2-40B4-BE49-F238E27FC236}">
                <a16:creationId xmlns:a16="http://schemas.microsoft.com/office/drawing/2014/main" id="{99919DFC-DD1E-46C0-ACF7-4AD3CF9C8740}"/>
              </a:ext>
            </a:extLst>
          </p:cNvPr>
          <p:cNvSpPr/>
          <p:nvPr/>
        </p:nvSpPr>
        <p:spPr>
          <a:xfrm>
            <a:off x="328613" y="1139825"/>
            <a:ext cx="11345862" cy="584775"/>
          </a:xfrm>
          <a:prstGeom prst="rect">
            <a:avLst/>
          </a:prstGeom>
        </p:spPr>
        <p:txBody>
          <a:bodyPr>
            <a:spAutoFit/>
          </a:bodyPr>
          <a:lstStyle/>
          <a:p>
            <a:pPr eaLnBrk="1" fontAlgn="auto" hangingPunct="1">
              <a:spcBef>
                <a:spcPts val="0"/>
              </a:spcBef>
              <a:spcAft>
                <a:spcPts val="0"/>
              </a:spcAft>
              <a:defRPr/>
            </a:pPr>
            <a:r>
              <a:rPr lang="it-IT" sz="32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Subfornitura industriale</a:t>
            </a:r>
          </a:p>
        </p:txBody>
      </p:sp>
      <p:sp>
        <p:nvSpPr>
          <p:cNvPr id="22" name="Slide Number Placeholder 5">
            <a:extLst>
              <a:ext uri="{FF2B5EF4-FFF2-40B4-BE49-F238E27FC236}">
                <a16:creationId xmlns:a16="http://schemas.microsoft.com/office/drawing/2014/main" id="{5A4A4894-5249-4D79-AB75-EE87C97D843F}"/>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7</a:t>
            </a:fld>
            <a:endParaRPr lang="it-IT" sz="1800" dirty="0">
              <a:solidFill>
                <a:schemeClr val="tx1">
                  <a:lumMod val="95000"/>
                  <a:lumOff val="5000"/>
                </a:schemeClr>
              </a:solidFill>
            </a:endParaRPr>
          </a:p>
        </p:txBody>
      </p:sp>
    </p:spTree>
    <p:extLst>
      <p:ext uri="{BB962C8B-B14F-4D97-AF65-F5344CB8AC3E}">
        <p14:creationId xmlns:p14="http://schemas.microsoft.com/office/powerpoint/2010/main" val="3612068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8"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0" name="TextBox 9">
            <a:extLst>
              <a:ext uri="{FF2B5EF4-FFF2-40B4-BE49-F238E27FC236}">
                <a16:creationId xmlns:a16="http://schemas.microsoft.com/office/drawing/2014/main" id="{35CD8C2F-0845-40CB-AB49-225A39287816}"/>
              </a:ext>
            </a:extLst>
          </p:cNvPr>
          <p:cNvSpPr txBox="1"/>
          <p:nvPr/>
        </p:nvSpPr>
        <p:spPr>
          <a:xfrm>
            <a:off x="808038" y="1450840"/>
            <a:ext cx="3689405" cy="400110"/>
          </a:xfrm>
          <a:prstGeom prst="rect">
            <a:avLst/>
          </a:prstGeom>
          <a:noFill/>
        </p:spPr>
        <p:txBody>
          <a:bodyPr wrap="square" rtlCol="0">
            <a:spAutoFit/>
          </a:bodyPr>
          <a:lstStyle/>
          <a:p>
            <a:r>
              <a:rPr lang="sv-SE" sz="2000" dirty="0">
                <a:solidFill>
                  <a:srgbClr val="002060"/>
                </a:solidFill>
                <a:cs typeface="Calibri" panose="020F0502020204030204" pitchFamily="34" charset="0"/>
              </a:rPr>
              <a:t>In particolare in Svezia nel 2019:</a:t>
            </a:r>
            <a:endParaRPr lang="en-US" sz="2000" dirty="0">
              <a:solidFill>
                <a:srgbClr val="002060"/>
              </a:solidFill>
              <a:cs typeface="Calibri" panose="020F0502020204030204" pitchFamily="34" charset="0"/>
            </a:endParaRPr>
          </a:p>
        </p:txBody>
      </p:sp>
      <p:sp>
        <p:nvSpPr>
          <p:cNvPr id="16" name="Slide Number Placeholder 5">
            <a:extLst>
              <a:ext uri="{FF2B5EF4-FFF2-40B4-BE49-F238E27FC236}">
                <a16:creationId xmlns:a16="http://schemas.microsoft.com/office/drawing/2014/main" id="{52D50BED-2146-483C-A1AC-DD2FEAD8B240}"/>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8</a:t>
            </a:fld>
            <a:endParaRPr lang="it-IT" sz="1800" dirty="0">
              <a:solidFill>
                <a:schemeClr val="tx1">
                  <a:lumMod val="95000"/>
                  <a:lumOff val="5000"/>
                </a:schemeClr>
              </a:solidFill>
            </a:endParaRPr>
          </a:p>
        </p:txBody>
      </p:sp>
      <p:pic>
        <p:nvPicPr>
          <p:cNvPr id="5" name="Picture 4">
            <a:extLst>
              <a:ext uri="{FF2B5EF4-FFF2-40B4-BE49-F238E27FC236}">
                <a16:creationId xmlns:a16="http://schemas.microsoft.com/office/drawing/2014/main" id="{BC27C9F7-828B-4575-BFE7-A9BC61073C48}"/>
              </a:ext>
            </a:extLst>
          </p:cNvPr>
          <p:cNvPicPr>
            <a:picLocks noChangeAspect="1"/>
          </p:cNvPicPr>
          <p:nvPr/>
        </p:nvPicPr>
        <p:blipFill>
          <a:blip r:embed="rId3"/>
          <a:stretch>
            <a:fillRect/>
          </a:stretch>
        </p:blipFill>
        <p:spPr>
          <a:xfrm>
            <a:off x="2353986" y="2046976"/>
            <a:ext cx="7008845" cy="286411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 name="Gruppo 36"/>
          <p:cNvGrpSpPr>
            <a:grpSpLocks/>
          </p:cNvGrpSpPr>
          <p:nvPr/>
        </p:nvGrpSpPr>
        <p:grpSpPr bwMode="auto">
          <a:xfrm>
            <a:off x="-6350" y="-236538"/>
            <a:ext cx="12198350" cy="6440488"/>
            <a:chOff x="-6991" y="-235917"/>
            <a:chExt cx="12198991" cy="6439529"/>
          </a:xfrm>
        </p:grpSpPr>
        <p:cxnSp>
          <p:nvCxnSpPr>
            <p:cNvPr id="9" name="Connettore 1 8"/>
            <p:cNvCxnSpPr/>
            <p:nvPr/>
          </p:nvCxnSpPr>
          <p:spPr>
            <a:xfrm>
              <a:off x="-641" y="1006911"/>
              <a:ext cx="12192641" cy="19047"/>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pic>
          <p:nvPicPr>
            <p:cNvPr id="21" name="Immagine 20"/>
            <p:cNvPicPr>
              <a:picLocks noChangeAspect="1"/>
            </p:cNvPicPr>
            <p:nvPr/>
          </p:nvPicPr>
          <p:blipFill>
            <a:blip r:embed="rId2">
              <a:duotone>
                <a:schemeClr val="accent1">
                  <a:shade val="45000"/>
                  <a:satMod val="135000"/>
                </a:schemeClr>
                <a:prstClr val="white"/>
              </a:duotone>
            </a:blip>
            <a:stretch>
              <a:fillRect/>
            </a:stretch>
          </p:blipFill>
          <p:spPr>
            <a:xfrm>
              <a:off x="3367890" y="-235917"/>
              <a:ext cx="4263522" cy="1200451"/>
            </a:xfrm>
            <a:prstGeom prst="rect">
              <a:avLst/>
            </a:prstGeom>
          </p:spPr>
        </p:pic>
        <p:cxnSp>
          <p:nvCxnSpPr>
            <p:cNvPr id="34" name="Connettore 1 33"/>
            <p:cNvCxnSpPr/>
            <p:nvPr/>
          </p:nvCxnSpPr>
          <p:spPr>
            <a:xfrm flipV="1">
              <a:off x="-641" y="6136947"/>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cxnSp>
          <p:nvCxnSpPr>
            <p:cNvPr id="36" name="Connettore 1 35"/>
            <p:cNvCxnSpPr/>
            <p:nvPr/>
          </p:nvCxnSpPr>
          <p:spPr>
            <a:xfrm flipV="1">
              <a:off x="-6991" y="6079805"/>
              <a:ext cx="12192641" cy="66665"/>
            </a:xfrm>
            <a:prstGeom prst="line">
              <a:avLst/>
            </a:prstGeom>
            <a:ln w="38100">
              <a:solidFill>
                <a:schemeClr val="accent1">
                  <a:lumMod val="75000"/>
                </a:schemeClr>
              </a:solidFill>
            </a:ln>
          </p:spPr>
          <p:style>
            <a:lnRef idx="3">
              <a:schemeClr val="accent5"/>
            </a:lnRef>
            <a:fillRef idx="0">
              <a:schemeClr val="accent5"/>
            </a:fillRef>
            <a:effectRef idx="2">
              <a:schemeClr val="accent5"/>
            </a:effectRef>
            <a:fontRef idx="minor">
              <a:schemeClr val="tx1"/>
            </a:fontRef>
          </p:style>
        </p:cxnSp>
      </p:grpSp>
      <p:sp>
        <p:nvSpPr>
          <p:cNvPr id="19" name="Rettangolo 18"/>
          <p:cNvSpPr/>
          <p:nvPr/>
        </p:nvSpPr>
        <p:spPr>
          <a:xfrm>
            <a:off x="328613" y="1139825"/>
            <a:ext cx="11345862" cy="708025"/>
          </a:xfrm>
          <a:prstGeom prst="rect">
            <a:avLst/>
          </a:prstGeom>
        </p:spPr>
        <p:txBody>
          <a:bodyPr>
            <a:spAutoFit/>
          </a:bodyPr>
          <a:lstStyle/>
          <a:p>
            <a:pPr eaLnBrk="1" fontAlgn="auto" hangingPunct="1">
              <a:spcBef>
                <a:spcPts val="0"/>
              </a:spcBef>
              <a:spcAft>
                <a:spcPts val="0"/>
              </a:spcAft>
              <a:defRPr/>
            </a:pPr>
            <a:r>
              <a:rPr lang="it-IT" sz="4000" b="1" dirty="0">
                <a:ln w="0"/>
                <a:solidFill>
                  <a:schemeClr val="accent1"/>
                </a:solidFill>
                <a:effectLst>
                  <a:outerShdw blurRad="38100" dist="25400" dir="5400000" algn="ctr" rotWithShape="0">
                    <a:srgbClr val="6E747A">
                      <a:alpha val="43000"/>
                    </a:srgbClr>
                  </a:outerShdw>
                </a:effectLst>
                <a:cs typeface="Calibri" panose="020F0502020204030204" pitchFamily="34" charset="0"/>
              </a:rPr>
              <a:t>Le sfide</a:t>
            </a:r>
          </a:p>
        </p:txBody>
      </p:sp>
      <p:sp>
        <p:nvSpPr>
          <p:cNvPr id="8198" name="Rettangolo 19"/>
          <p:cNvSpPr>
            <a:spLocks noChangeArrowheads="1"/>
          </p:cNvSpPr>
          <p:nvPr/>
        </p:nvSpPr>
        <p:spPr bwMode="auto">
          <a:xfrm>
            <a:off x="328613" y="2012950"/>
            <a:ext cx="11458575"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it-IT" altLang="it-IT" sz="1600" dirty="0">
                <a:solidFill>
                  <a:srgbClr val="002060"/>
                </a:solidFill>
                <a:cs typeface="Calibri" panose="020F0502020204030204" pitchFamily="34" charset="0"/>
              </a:rPr>
              <a:t>Soprattutto in Svezia, caratterizzata dalla supremazia del settore automobilistico (vetture, veicoli commerciali ed industriali, macchine per movimento terra, autobus) come comparto di destinazione finale della subfornitura industriale, si rinviene una consolidata collaborazione tra gli ultimi livelli della committenza ed i subfornitori dei primi livelli, i cosiddetti “sistemisti”</a:t>
            </a:r>
          </a:p>
          <a:p>
            <a:pPr eaLnBrk="1" hangingPunct="1">
              <a:lnSpc>
                <a:spcPct val="100000"/>
              </a:lnSpc>
              <a:spcBef>
                <a:spcPct val="0"/>
              </a:spcBef>
              <a:buFontTx/>
              <a:buNone/>
            </a:pPr>
            <a:endParaRPr lang="it-IT" altLang="it-IT" sz="1600" dirty="0">
              <a:solidFill>
                <a:srgbClr val="002060"/>
              </a:solidFill>
              <a:cs typeface="Calibri" panose="020F0502020204030204" pitchFamily="34" charset="0"/>
            </a:endParaRPr>
          </a:p>
          <a:p>
            <a:pPr eaLnBrk="1" hangingPunct="1">
              <a:lnSpc>
                <a:spcPct val="100000"/>
              </a:lnSpc>
              <a:spcBef>
                <a:spcPct val="0"/>
              </a:spcBef>
              <a:buFontTx/>
              <a:buNone/>
            </a:pPr>
            <a:r>
              <a:rPr lang="it-IT" altLang="it-IT" sz="1600" dirty="0">
                <a:solidFill>
                  <a:srgbClr val="002060"/>
                </a:solidFill>
                <a:cs typeface="Calibri" panose="020F0502020204030204" pitchFamily="34" charset="0"/>
              </a:rPr>
              <a:t>La subfornitura italiana si caratterizza invece per essere prevalentemente presente nei livelli bassi della filiera, con l’offerta di produzioni che vantano un elevato contenuto di tecnologia per quanto concerne i processi produttivi da essa sviluppati ed i sistemi produttivi impiegati, ma compare poco, al contrario di quella tedesca e francese, nei contesti dei primi livelli con prodotti, sistemi e minisistemi sviluppati in autonomia.</a:t>
            </a:r>
          </a:p>
          <a:p>
            <a:pPr eaLnBrk="1" hangingPunct="1">
              <a:lnSpc>
                <a:spcPct val="100000"/>
              </a:lnSpc>
              <a:spcBef>
                <a:spcPct val="0"/>
              </a:spcBef>
              <a:buFontTx/>
              <a:buNone/>
            </a:pPr>
            <a:endParaRPr lang="it-IT" altLang="it-IT" sz="1600" dirty="0">
              <a:solidFill>
                <a:srgbClr val="002060"/>
              </a:solidFill>
              <a:cs typeface="Calibri" panose="020F0502020204030204" pitchFamily="34" charset="0"/>
            </a:endParaRPr>
          </a:p>
          <a:p>
            <a:pPr eaLnBrk="1" hangingPunct="1">
              <a:lnSpc>
                <a:spcPct val="100000"/>
              </a:lnSpc>
              <a:spcBef>
                <a:spcPct val="0"/>
              </a:spcBef>
              <a:buFontTx/>
              <a:buNone/>
            </a:pPr>
            <a:r>
              <a:rPr lang="it-IT" altLang="it-IT" sz="1600" dirty="0">
                <a:solidFill>
                  <a:srgbClr val="002060"/>
                </a:solidFill>
                <a:cs typeface="Calibri" panose="020F0502020204030204" pitchFamily="34" charset="0"/>
              </a:rPr>
              <a:t>I subfornitori italiani operano infatti molto spesso con lavorazioni, parti e pezzi lavorati sulla base di capitolati e specifiche tecniche assegnati dalla committenza (“su disegno” come si sul dire), e destinati ad integrarsi in prodotti i cui contenuti di ricerca e sviluppo, e quindi di innovazione, sono interamente nelle mani della committenza.</a:t>
            </a:r>
          </a:p>
          <a:p>
            <a:pPr eaLnBrk="1" hangingPunct="1">
              <a:lnSpc>
                <a:spcPct val="100000"/>
              </a:lnSpc>
              <a:spcBef>
                <a:spcPct val="0"/>
              </a:spcBef>
              <a:buFontTx/>
              <a:buNone/>
            </a:pPr>
            <a:endParaRPr lang="it-IT" altLang="it-IT" sz="1600" u="sng" dirty="0">
              <a:solidFill>
                <a:srgbClr val="002060"/>
              </a:solidFill>
              <a:cs typeface="Calibri" panose="020F0502020204030204" pitchFamily="34" charset="0"/>
            </a:endParaRPr>
          </a:p>
          <a:p>
            <a:pPr eaLnBrk="1" hangingPunct="1">
              <a:lnSpc>
                <a:spcPct val="100000"/>
              </a:lnSpc>
              <a:spcBef>
                <a:spcPct val="0"/>
              </a:spcBef>
              <a:buFontTx/>
              <a:buNone/>
            </a:pPr>
            <a:endParaRPr lang="it-IT" altLang="it-IT" sz="1600" dirty="0">
              <a:solidFill>
                <a:srgbClr val="002060"/>
              </a:solidFill>
              <a:cs typeface="Calibri" panose="020F0502020204030204" pitchFamily="34" charset="0"/>
            </a:endParaRPr>
          </a:p>
        </p:txBody>
      </p:sp>
      <p:sp>
        <p:nvSpPr>
          <p:cNvPr id="16" name="Slide Number Placeholder 5">
            <a:extLst>
              <a:ext uri="{FF2B5EF4-FFF2-40B4-BE49-F238E27FC236}">
                <a16:creationId xmlns:a16="http://schemas.microsoft.com/office/drawing/2014/main" id="{916E0879-A238-49D7-A833-BB6601566B02}"/>
              </a:ext>
            </a:extLst>
          </p:cNvPr>
          <p:cNvSpPr txBox="1">
            <a:spLocks/>
          </p:cNvSpPr>
          <p:nvPr/>
        </p:nvSpPr>
        <p:spPr>
          <a:xfrm>
            <a:off x="3314700" y="6346899"/>
            <a:ext cx="2743200" cy="365125"/>
          </a:xfrm>
          <a:prstGeom prst="rect">
            <a:avLst/>
          </a:prstGeom>
        </p:spPr>
        <p:txBody>
          <a:bodyPr vert="horz" lIns="91440" tIns="45720" rIns="91440" bIns="45720" rtlCol="0" anchor="ctr"/>
          <a:lstStyle>
            <a:defPPr>
              <a:defRPr lang="it-IT"/>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4A9A2DE3-8E15-42E1-A13B-C83555AE6E22}" type="slidenum">
              <a:rPr lang="it-IT" sz="1800" smtClean="0">
                <a:solidFill>
                  <a:schemeClr val="tx1">
                    <a:lumMod val="95000"/>
                    <a:lumOff val="5000"/>
                  </a:schemeClr>
                </a:solidFill>
              </a:rPr>
              <a:pPr>
                <a:defRPr/>
              </a:pPr>
              <a:t>9</a:t>
            </a:fld>
            <a:endParaRPr lang="it-IT" sz="1800" dirty="0">
              <a:solidFill>
                <a:schemeClr val="tx1">
                  <a:lumMod val="95000"/>
                  <a:lumOff val="5000"/>
                </a:schemeClr>
              </a:solidFill>
            </a:endParaRPr>
          </a:p>
        </p:txBody>
      </p:sp>
    </p:spTree>
    <p:extLst>
      <p:ext uri="{BB962C8B-B14F-4D97-AF65-F5344CB8AC3E}">
        <p14:creationId xmlns:p14="http://schemas.microsoft.com/office/powerpoint/2010/main" val="347332421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989</TotalTime>
  <Words>2305</Words>
  <Application>Microsoft Office PowerPoint</Application>
  <PresentationFormat>Bredbild</PresentationFormat>
  <Paragraphs>138</Paragraphs>
  <Slides>19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19</vt:i4>
      </vt:variant>
    </vt:vector>
  </HeadingPairs>
  <TitlesOfParts>
    <vt:vector size="24" baseType="lpstr">
      <vt:lpstr>Arial</vt:lpstr>
      <vt:lpstr>Calibri</vt:lpstr>
      <vt:lpstr>Calibri Light</vt:lpstr>
      <vt:lpstr>Wingdings</vt:lpstr>
      <vt:lpstr>Tema di Office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Michele Torre</dc:creator>
  <cp:lastModifiedBy>ihk 1</cp:lastModifiedBy>
  <cp:revision>101</cp:revision>
  <dcterms:created xsi:type="dcterms:W3CDTF">2020-10-26T13:41:45Z</dcterms:created>
  <dcterms:modified xsi:type="dcterms:W3CDTF">2021-06-29T09:12:25Z</dcterms:modified>
</cp:coreProperties>
</file>